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heme/themeOverride12.xml" ContentType="application/vnd.openxmlformats-officedocument.themeOverr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heme/themeOverride5.xml" ContentType="application/vnd.openxmlformats-officedocument.themeOverr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charts/chart13.xml" ContentType="application/vnd.openxmlformats-officedocument.drawingml.chart+xml"/>
  <Override PartName="/ppt/notesSlides/notesSlide16.xml" ContentType="application/vnd.openxmlformats-officedocument.presentationml.notesSlide+xml"/>
  <Override PartName="/ppt/charts/colors2.xml" ContentType="application/vnd.ms-office.chartcolorstyl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notesSlides/notesSlide14.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theme/themeOverride13.xml" ContentType="application/vnd.openxmlformats-officedocument.themeOverr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theme/themeOverride8.xml" ContentType="application/vnd.openxmlformats-officedocument.themeOverride+xml"/>
  <Override PartName="/ppt/theme/themeOverride11.xml" ContentType="application/vnd.openxmlformats-officedocument.themeOverride+xml"/>
  <Override PartName="/ppt/charts/style1.xml" ContentType="application/vnd.ms-office.chart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theme/themeOverride4.xml" ContentType="application/vnd.openxmlformats-officedocument.themeOverride+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charts/chart14.xml" ContentType="application/vnd.openxmlformats-officedocument.drawingml.char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notesSlides/notesSlide13.xml" ContentType="application/vnd.openxmlformats-officedocument.presentationml.notesSlide+xml"/>
  <Override PartName="/ppt/charts/colors1.xml" ContentType="application/vnd.ms-office.chartcolorstyle+xml"/>
  <Override PartName="/ppt/slideLayouts/slideLayout10.xml" ContentType="application/vnd.openxmlformats-officedocument.presentationml.slideLayout+xml"/>
  <Override PartName="/ppt/charts/chart6.xml" ContentType="application/vnd.openxmlformats-officedocument.drawingml.chart+xml"/>
  <Override PartName="/ppt/notesSlides/notesSlide8.xml" ContentType="application/vnd.openxmlformats-officedocument.presentationml.notesSlide+xml"/>
  <Override PartName="/ppt/charts/chart10.xml" ContentType="application/vnd.openxmlformats-officedocument.drawingml.chart+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slides/slide8.xml" ContentType="application/vnd.openxmlformats-officedocument.presentationml.slide+xml"/>
  <Override PartName="/ppt/charts/chart2.xml" ContentType="application/vnd.openxmlformats-officedocument.drawingml.chart+xml"/>
  <Override PartName="/ppt/notesSlides/notesSlide4.xml" ContentType="application/vnd.openxmlformats-officedocument.presentationml.notesSlide+xml"/>
  <Override PartName="/ppt/theme/themeOverride9.xml" ContentType="application/vnd.openxmlformats-officedocument.themeOverride+xml"/>
  <Override PartName="/ppt/theme/themeOverride14.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heme/themeOverride7.xml" ContentType="application/vnd.openxmlformats-officedocument.themeOverride+xml"/>
  <Override PartName="/ppt/charts/style2.xml" ContentType="application/vnd.ms-office.chart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heme/themeOverride3.xml" ContentType="application/vnd.openxmlformats-officedocument.themeOverr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581" r:id="rId2"/>
    <p:sldId id="619" r:id="rId3"/>
    <p:sldId id="620" r:id="rId4"/>
    <p:sldId id="621" r:id="rId5"/>
    <p:sldId id="622" r:id="rId6"/>
    <p:sldId id="635" r:id="rId7"/>
    <p:sldId id="623" r:id="rId8"/>
    <p:sldId id="624" r:id="rId9"/>
    <p:sldId id="625" r:id="rId10"/>
    <p:sldId id="626" r:id="rId11"/>
    <p:sldId id="627" r:id="rId12"/>
    <p:sldId id="628" r:id="rId13"/>
    <p:sldId id="629" r:id="rId14"/>
    <p:sldId id="618" r:id="rId15"/>
    <p:sldId id="532" r:id="rId16"/>
    <p:sldId id="492" r:id="rId17"/>
    <p:sldId id="499" r:id="rId18"/>
    <p:sldId id="551" r:id="rId19"/>
    <p:sldId id="608" r:id="rId20"/>
    <p:sldId id="609" r:id="rId21"/>
    <p:sldId id="610" r:id="rId22"/>
    <p:sldId id="611" r:id="rId23"/>
    <p:sldId id="612" r:id="rId24"/>
    <p:sldId id="613" r:id="rId25"/>
    <p:sldId id="614" r:id="rId26"/>
    <p:sldId id="615" r:id="rId27"/>
    <p:sldId id="533" r:id="rId28"/>
    <p:sldId id="403" r:id="rId29"/>
    <p:sldId id="637" r:id="rId30"/>
    <p:sldId id="630" r:id="rId31"/>
    <p:sldId id="616" r:id="rId32"/>
    <p:sldId id="638" r:id="rId33"/>
    <p:sldId id="640" r:id="rId34"/>
    <p:sldId id="639" r:id="rId35"/>
    <p:sldId id="641" r:id="rId36"/>
    <p:sldId id="564" r:id="rId37"/>
    <p:sldId id="632" r:id="rId38"/>
    <p:sldId id="633" r:id="rId39"/>
    <p:sldId id="634" r:id="rId40"/>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926" autoAdjust="0"/>
    <p:restoredTop sz="96087"/>
  </p:normalViewPr>
  <p:slideViewPr>
    <p:cSldViewPr snapToGrid="0" snapToObjects="1">
      <p:cViewPr varScale="1">
        <p:scale>
          <a:sx n="72" d="100"/>
          <a:sy n="72" d="100"/>
        </p:scale>
        <p:origin x="-864" y="-96"/>
      </p:cViewPr>
      <p:guideLst>
        <p:guide orient="horz" pos="2160"/>
        <p:guide pos="3840"/>
      </p:guideLst>
    </p:cSldViewPr>
  </p:slideViewPr>
  <p:outlineViewPr>
    <p:cViewPr>
      <p:scale>
        <a:sx n="33" d="100"/>
        <a:sy n="33" d="100"/>
      </p:scale>
      <p:origin x="0" y="-4072"/>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2.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3.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4.xml"/></Relationships>
</file>

<file path=ppt/charts/_rels/chart2.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package" Target="../embeddings/Microsoft_Excel_Worksheet2.xlsx"/><Relationship Id="rId1" Type="http://schemas.openxmlformats.org/officeDocument/2006/relationships/themeOverride" Target="../theme/themeOverride2.xml"/><Relationship Id="rId4" Type="http://schemas.microsoft.com/office/2011/relationships/chartStyle" Target="style1.xml"/></Relationships>
</file>

<file path=ppt/charts/_rels/chart3.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package" Target="../embeddings/Microsoft_Excel_Worksheet3.xlsx"/><Relationship Id="rId1" Type="http://schemas.openxmlformats.org/officeDocument/2006/relationships/themeOverride" Target="../theme/themeOverride3.xml"/><Relationship Id="rId4" Type="http://schemas.microsoft.com/office/2011/relationships/chartStyle" Target="style2.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plotArea>
      <c:layout/>
      <c:barChart>
        <c:barDir val="col"/>
        <c:grouping val="clustered"/>
        <c:ser>
          <c:idx val="0"/>
          <c:order val="0"/>
          <c:dLbls>
            <c:spPr>
              <a:noFill/>
              <a:ln>
                <a:noFill/>
              </a:ln>
              <a:effectLst/>
            </c:spPr>
            <c:showVal val="1"/>
            <c:extLst xmlns:c16r2="http://schemas.microsoft.com/office/drawing/2015/06/chart">
              <c:ext xmlns:c15="http://schemas.microsoft.com/office/drawing/2012/chart" uri="{CE6537A1-D6FC-4f65-9D91-7224C49458BB}">
                <c15:showLeaderLines val="1"/>
              </c:ext>
            </c:extLst>
          </c:dLbls>
          <c:cat>
            <c:numRef>
              <c:f>Total!$U$10:$W$10</c:f>
              <c:numCache>
                <c:formatCode>General</c:formatCode>
                <c:ptCount val="3"/>
                <c:pt idx="0">
                  <c:v>2024</c:v>
                </c:pt>
                <c:pt idx="1">
                  <c:v>2025</c:v>
                </c:pt>
                <c:pt idx="2">
                  <c:v>2026</c:v>
                </c:pt>
              </c:numCache>
            </c:numRef>
          </c:cat>
          <c:val>
            <c:numRef>
              <c:f>Total!$U$11:$W$11</c:f>
              <c:numCache>
                <c:formatCode>#,##0</c:formatCode>
                <c:ptCount val="3"/>
                <c:pt idx="0">
                  <c:v>9899221.75</c:v>
                </c:pt>
                <c:pt idx="1">
                  <c:v>10505561.916666659</c:v>
                </c:pt>
                <c:pt idx="2">
                  <c:v>10262479.166666659</c:v>
                </c:pt>
              </c:numCache>
            </c:numRef>
          </c:val>
          <c:extLst xmlns:c16r2="http://schemas.microsoft.com/office/drawing/2015/06/chart">
            <c:ext xmlns:c16="http://schemas.microsoft.com/office/drawing/2014/chart" uri="{C3380CC4-5D6E-409C-BE32-E72D297353CC}">
              <c16:uniqueId val="{00000000-21D0-4732-9BB8-0630547E07A1}"/>
            </c:ext>
          </c:extLst>
        </c:ser>
        <c:dLbls/>
        <c:axId val="118268288"/>
        <c:axId val="118269824"/>
      </c:barChart>
      <c:catAx>
        <c:axId val="118268288"/>
        <c:scaling>
          <c:orientation val="minMax"/>
        </c:scaling>
        <c:axPos val="b"/>
        <c:numFmt formatCode="General" sourceLinked="1"/>
        <c:tickLblPos val="nextTo"/>
        <c:crossAx val="118269824"/>
        <c:crosses val="autoZero"/>
        <c:auto val="1"/>
        <c:lblAlgn val="ctr"/>
        <c:lblOffset val="100"/>
      </c:catAx>
      <c:valAx>
        <c:axId val="118269824"/>
        <c:scaling>
          <c:orientation val="minMax"/>
          <c:min val="0"/>
        </c:scaling>
        <c:axPos val="l"/>
        <c:majorGridlines/>
        <c:numFmt formatCode="#,##0" sourceLinked="1"/>
        <c:tickLblPos val="nextTo"/>
        <c:crossAx val="118268288"/>
        <c:crosses val="autoZero"/>
        <c:crossBetween val="between"/>
      </c:valAx>
    </c:plotArea>
    <c:plotVisOnly val="1"/>
    <c:dispBlanksAs val="gap"/>
  </c:chart>
  <c:txPr>
    <a:bodyPr/>
    <a:lstStyle/>
    <a:p>
      <a:pPr>
        <a:defRPr sz="1600"/>
      </a:pPr>
      <a:endParaRPr lang="es-ES"/>
    </a:p>
  </c:txPr>
  <c:externalData r:id="rId2"/>
</c:chartSpace>
</file>

<file path=ppt/charts/chart10.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plotArea>
      <c:layout>
        <c:manualLayout>
          <c:layoutTarget val="inner"/>
          <c:xMode val="edge"/>
          <c:yMode val="edge"/>
          <c:x val="9.4885332926823912E-2"/>
          <c:y val="7.134099483398644E-2"/>
          <c:w val="0.89258759757349682"/>
          <c:h val="0.62636453928763747"/>
        </c:manualLayout>
      </c:layout>
      <c:barChart>
        <c:barDir val="col"/>
        <c:grouping val="stacked"/>
        <c:ser>
          <c:idx val="2"/>
          <c:order val="0"/>
          <c:tx>
            <c:strRef>
              <c:f>'Gasto Común'!$A$30</c:f>
              <c:strCache>
                <c:ptCount val="1"/>
                <c:pt idx="0">
                  <c:v>Seguridad</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Común'!$BE$30:$BV$30</c:f>
              <c:numCache>
                <c:formatCode>#,##0</c:formatCode>
                <c:ptCount val="18"/>
                <c:pt idx="0">
                  <c:v>4489138</c:v>
                </c:pt>
                <c:pt idx="1">
                  <c:v>4489138</c:v>
                </c:pt>
                <c:pt idx="2">
                  <c:v>4489138</c:v>
                </c:pt>
                <c:pt idx="3">
                  <c:v>4489138</c:v>
                </c:pt>
                <c:pt idx="4">
                  <c:v>4572716</c:v>
                </c:pt>
                <c:pt idx="5">
                  <c:v>4570172</c:v>
                </c:pt>
                <c:pt idx="6">
                  <c:v>4578920</c:v>
                </c:pt>
                <c:pt idx="7">
                  <c:v>4675454</c:v>
                </c:pt>
                <c:pt idx="8">
                  <c:v>4651278</c:v>
                </c:pt>
                <c:pt idx="9">
                  <c:v>4659002</c:v>
                </c:pt>
                <c:pt idx="10">
                  <c:v>4679822</c:v>
                </c:pt>
                <c:pt idx="11">
                  <c:v>4682214</c:v>
                </c:pt>
                <c:pt idx="12">
                  <c:v>4675077</c:v>
                </c:pt>
                <c:pt idx="13">
                  <c:v>4778371</c:v>
                </c:pt>
                <c:pt idx="14">
                  <c:v>4956967</c:v>
                </c:pt>
                <c:pt idx="15">
                  <c:v>4731388</c:v>
                </c:pt>
                <c:pt idx="16">
                  <c:v>4742467</c:v>
                </c:pt>
                <c:pt idx="17">
                  <c:v>4706482</c:v>
                </c:pt>
              </c:numCache>
            </c:numRef>
          </c:val>
          <c:extLst xmlns:c16r2="http://schemas.microsoft.com/office/drawing/2015/06/chart">
            <c:ext xmlns:c16="http://schemas.microsoft.com/office/drawing/2014/chart" uri="{C3380CC4-5D6E-409C-BE32-E72D297353CC}">
              <c16:uniqueId val="{00000000-9394-43F2-A13C-7493342F89AD}"/>
            </c:ext>
          </c:extLst>
        </c:ser>
        <c:ser>
          <c:idx val="3"/>
          <c:order val="1"/>
          <c:tx>
            <c:strRef>
              <c:f>'Gasto Común'!$A$31</c:f>
              <c:strCache>
                <c:ptCount val="1"/>
                <c:pt idx="0">
                  <c:v>Mantenciones y Reparaciones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Común'!$BE$31:$BV$31</c:f>
              <c:numCache>
                <c:formatCode>#,##0</c:formatCode>
                <c:ptCount val="18"/>
                <c:pt idx="0">
                  <c:v>2103995</c:v>
                </c:pt>
                <c:pt idx="1">
                  <c:v>2409529</c:v>
                </c:pt>
                <c:pt idx="2">
                  <c:v>3480726</c:v>
                </c:pt>
                <c:pt idx="3">
                  <c:v>2934019</c:v>
                </c:pt>
                <c:pt idx="4">
                  <c:v>2818772</c:v>
                </c:pt>
                <c:pt idx="5">
                  <c:v>1909399</c:v>
                </c:pt>
                <c:pt idx="6">
                  <c:v>2016058</c:v>
                </c:pt>
                <c:pt idx="7">
                  <c:v>2092434</c:v>
                </c:pt>
                <c:pt idx="8">
                  <c:v>1942355</c:v>
                </c:pt>
                <c:pt idx="9">
                  <c:v>2199137</c:v>
                </c:pt>
                <c:pt idx="10">
                  <c:v>2115708</c:v>
                </c:pt>
                <c:pt idx="11">
                  <c:v>2094586</c:v>
                </c:pt>
                <c:pt idx="12">
                  <c:v>2041328</c:v>
                </c:pt>
                <c:pt idx="13">
                  <c:v>1861665</c:v>
                </c:pt>
                <c:pt idx="14">
                  <c:v>2071157</c:v>
                </c:pt>
                <c:pt idx="15">
                  <c:v>2343730</c:v>
                </c:pt>
                <c:pt idx="16">
                  <c:v>2938390</c:v>
                </c:pt>
                <c:pt idx="17">
                  <c:v>2744727</c:v>
                </c:pt>
              </c:numCache>
            </c:numRef>
          </c:val>
          <c:extLst xmlns:c16r2="http://schemas.microsoft.com/office/drawing/2015/06/chart">
            <c:ext xmlns:c16="http://schemas.microsoft.com/office/drawing/2014/chart" uri="{C3380CC4-5D6E-409C-BE32-E72D297353CC}">
              <c16:uniqueId val="{00000001-9394-43F2-A13C-7493342F89AD}"/>
            </c:ext>
          </c:extLst>
        </c:ser>
        <c:ser>
          <c:idx val="0"/>
          <c:order val="2"/>
          <c:tx>
            <c:strRef>
              <c:f>'Gasto Común'!$A$28</c:f>
              <c:strCache>
                <c:ptCount val="1"/>
                <c:pt idx="0">
                  <c:v>Servicios Básicos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Común'!$BE$28:$BV$28</c:f>
              <c:numCache>
                <c:formatCode>#,##0</c:formatCode>
                <c:ptCount val="18"/>
                <c:pt idx="0">
                  <c:v>3519147</c:v>
                </c:pt>
                <c:pt idx="1">
                  <c:v>3205729</c:v>
                </c:pt>
                <c:pt idx="2">
                  <c:v>2371613</c:v>
                </c:pt>
                <c:pt idx="3">
                  <c:v>2566560</c:v>
                </c:pt>
                <c:pt idx="4">
                  <c:v>2159605</c:v>
                </c:pt>
                <c:pt idx="5">
                  <c:v>2229939</c:v>
                </c:pt>
                <c:pt idx="6">
                  <c:v>2021907</c:v>
                </c:pt>
                <c:pt idx="7">
                  <c:v>1882619</c:v>
                </c:pt>
                <c:pt idx="8">
                  <c:v>2014926</c:v>
                </c:pt>
                <c:pt idx="9">
                  <c:v>1821596</c:v>
                </c:pt>
                <c:pt idx="10">
                  <c:v>1906848</c:v>
                </c:pt>
                <c:pt idx="11">
                  <c:v>1924251</c:v>
                </c:pt>
                <c:pt idx="12">
                  <c:v>2155189</c:v>
                </c:pt>
                <c:pt idx="13">
                  <c:v>2224890</c:v>
                </c:pt>
                <c:pt idx="14">
                  <c:v>1960957</c:v>
                </c:pt>
                <c:pt idx="15">
                  <c:v>1972438</c:v>
                </c:pt>
                <c:pt idx="16">
                  <c:v>1513729</c:v>
                </c:pt>
                <c:pt idx="17">
                  <c:v>1129768</c:v>
                </c:pt>
              </c:numCache>
            </c:numRef>
          </c:val>
          <c:extLst xmlns:c16r2="http://schemas.microsoft.com/office/drawing/2015/06/chart">
            <c:ext xmlns:c16="http://schemas.microsoft.com/office/drawing/2014/chart" uri="{C3380CC4-5D6E-409C-BE32-E72D297353CC}">
              <c16:uniqueId val="{00000002-9394-43F2-A13C-7493342F89AD}"/>
            </c:ext>
          </c:extLst>
        </c:ser>
        <c:ser>
          <c:idx val="1"/>
          <c:order val="3"/>
          <c:tx>
            <c:strRef>
              <c:f>'Gasto Común'!$A$29</c:f>
              <c:strCache>
                <c:ptCount val="1"/>
                <c:pt idx="0">
                  <c:v>Servicios Administración</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Común'!$BE$29:$BV$29</c:f>
              <c:numCache>
                <c:formatCode>#,##0</c:formatCode>
                <c:ptCount val="18"/>
                <c:pt idx="0">
                  <c:v>743909</c:v>
                </c:pt>
                <c:pt idx="1">
                  <c:v>734911</c:v>
                </c:pt>
                <c:pt idx="2">
                  <c:v>440503</c:v>
                </c:pt>
                <c:pt idx="3">
                  <c:v>784913</c:v>
                </c:pt>
                <c:pt idx="4">
                  <c:v>734914</c:v>
                </c:pt>
                <c:pt idx="5">
                  <c:v>734915</c:v>
                </c:pt>
                <c:pt idx="6">
                  <c:v>734917</c:v>
                </c:pt>
                <c:pt idx="7">
                  <c:v>734918</c:v>
                </c:pt>
                <c:pt idx="8">
                  <c:v>734919</c:v>
                </c:pt>
                <c:pt idx="9">
                  <c:v>734920</c:v>
                </c:pt>
                <c:pt idx="10">
                  <c:v>734921</c:v>
                </c:pt>
                <c:pt idx="11">
                  <c:v>734923</c:v>
                </c:pt>
                <c:pt idx="12">
                  <c:v>734924</c:v>
                </c:pt>
                <c:pt idx="13">
                  <c:v>734925</c:v>
                </c:pt>
                <c:pt idx="14">
                  <c:v>734926</c:v>
                </c:pt>
                <c:pt idx="15">
                  <c:v>734927</c:v>
                </c:pt>
                <c:pt idx="16">
                  <c:v>734928</c:v>
                </c:pt>
                <c:pt idx="17">
                  <c:v>998263</c:v>
                </c:pt>
              </c:numCache>
            </c:numRef>
          </c:val>
          <c:extLst xmlns:c16r2="http://schemas.microsoft.com/office/drawing/2015/06/chart">
            <c:ext xmlns:c16="http://schemas.microsoft.com/office/drawing/2014/chart" uri="{C3380CC4-5D6E-409C-BE32-E72D297353CC}">
              <c16:uniqueId val="{00000003-9394-43F2-A13C-7493342F89AD}"/>
            </c:ext>
          </c:extLst>
        </c:ser>
        <c:ser>
          <c:idx val="4"/>
          <c:order val="4"/>
          <c:tx>
            <c:strRef>
              <c:f>'Gasto Común'!$A$32</c:f>
              <c:strCache>
                <c:ptCount val="1"/>
                <c:pt idx="0">
                  <c:v>Otros gastos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Común'!$B$32:$S$32</c:f>
            </c:numRef>
          </c:val>
          <c:extLst xmlns:c16r2="http://schemas.microsoft.com/office/drawing/2015/06/chart">
            <c:ext xmlns:c16="http://schemas.microsoft.com/office/drawing/2014/chart" uri="{C3380CC4-5D6E-409C-BE32-E72D297353CC}">
              <c16:uniqueId val="{00000004-9394-43F2-A13C-7493342F89AD}"/>
            </c:ext>
          </c:extLst>
        </c:ser>
        <c:ser>
          <c:idx val="5"/>
          <c:order val="5"/>
          <c:tx>
            <c:strRef>
              <c:f>'Gasto Común'!$A$32</c:f>
              <c:strCache>
                <c:ptCount val="1"/>
                <c:pt idx="0">
                  <c:v>Otros gastos</c:v>
                </c:pt>
              </c:strCache>
            </c:strRef>
          </c:tx>
          <c:spPr>
            <a:solidFill>
              <a:schemeClr val="accent5">
                <a:lumMod val="40000"/>
                <a:lumOff val="60000"/>
              </a:schemeClr>
            </a:solidFill>
            <a:ln>
              <a:solidFill>
                <a:schemeClr val="accent5">
                  <a:lumMod val="40000"/>
                  <a:lumOff val="60000"/>
                </a:schemeClr>
              </a:solidFill>
            </a:ln>
          </c:spPr>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Común'!$BE$32:$BV$32</c:f>
              <c:numCache>
                <c:formatCode>#,##0</c:formatCode>
                <c:ptCount val="18"/>
                <c:pt idx="0">
                  <c:v>67286</c:v>
                </c:pt>
                <c:pt idx="1">
                  <c:v>67286</c:v>
                </c:pt>
                <c:pt idx="2">
                  <c:v>67286</c:v>
                </c:pt>
                <c:pt idx="3">
                  <c:v>67286</c:v>
                </c:pt>
                <c:pt idx="4">
                  <c:v>67286</c:v>
                </c:pt>
                <c:pt idx="5">
                  <c:v>67286</c:v>
                </c:pt>
                <c:pt idx="6">
                  <c:v>67286</c:v>
                </c:pt>
                <c:pt idx="7">
                  <c:v>67286</c:v>
                </c:pt>
                <c:pt idx="8">
                  <c:v>67290</c:v>
                </c:pt>
                <c:pt idx="9">
                  <c:v>0</c:v>
                </c:pt>
                <c:pt idx="10">
                  <c:v>70188</c:v>
                </c:pt>
                <c:pt idx="11">
                  <c:v>70188</c:v>
                </c:pt>
                <c:pt idx="12">
                  <c:v>70188</c:v>
                </c:pt>
                <c:pt idx="13">
                  <c:v>70188</c:v>
                </c:pt>
                <c:pt idx="14">
                  <c:v>70188</c:v>
                </c:pt>
                <c:pt idx="15">
                  <c:v>70188</c:v>
                </c:pt>
                <c:pt idx="16">
                  <c:v>70188</c:v>
                </c:pt>
                <c:pt idx="17">
                  <c:v>70188</c:v>
                </c:pt>
              </c:numCache>
            </c:numRef>
          </c:val>
          <c:extLst xmlns:c16r2="http://schemas.microsoft.com/office/drawing/2015/06/chart">
            <c:ext xmlns:c16="http://schemas.microsoft.com/office/drawing/2014/chart" uri="{C3380CC4-5D6E-409C-BE32-E72D297353CC}">
              <c16:uniqueId val="{00000005-9394-43F2-A13C-7493342F89AD}"/>
            </c:ext>
          </c:extLst>
        </c:ser>
        <c:dLbls/>
        <c:overlap val="100"/>
        <c:axId val="171677952"/>
        <c:axId val="171900928"/>
      </c:barChart>
      <c:dateAx>
        <c:axId val="171677952"/>
        <c:scaling>
          <c:orientation val="minMax"/>
        </c:scaling>
        <c:axPos val="b"/>
        <c:numFmt formatCode="mmm/yy" sourceLinked="1"/>
        <c:tickLblPos val="nextTo"/>
        <c:crossAx val="171900928"/>
        <c:crosses val="autoZero"/>
        <c:auto val="1"/>
        <c:lblOffset val="100"/>
        <c:baseTimeUnit val="months"/>
      </c:dateAx>
      <c:valAx>
        <c:axId val="171900928"/>
        <c:scaling>
          <c:orientation val="minMax"/>
        </c:scaling>
        <c:axPos val="l"/>
        <c:majorGridlines/>
        <c:numFmt formatCode="#,##0" sourceLinked="1"/>
        <c:tickLblPos val="nextTo"/>
        <c:crossAx val="171677952"/>
        <c:crosses val="autoZero"/>
        <c:crossBetween val="between"/>
      </c:valAx>
    </c:plotArea>
    <c:legend>
      <c:legendPos val="b"/>
      <c:layout>
        <c:manualLayout>
          <c:xMode val="edge"/>
          <c:yMode val="edge"/>
          <c:x val="1.306662123324831E-2"/>
          <c:y val="0.91237579128665547"/>
          <c:w val="0.96817254536242858"/>
          <c:h val="6.9444268821665531E-2"/>
        </c:manualLayout>
      </c:layout>
    </c:legend>
    <c:plotVisOnly val="1"/>
    <c:dispBlanksAs val="gap"/>
  </c:chart>
  <c:spPr>
    <a:ln>
      <a:noFill/>
    </a:ln>
  </c:spPr>
  <c:txPr>
    <a:bodyPr/>
    <a:lstStyle/>
    <a:p>
      <a:pPr>
        <a:defRPr sz="1400"/>
      </a:pPr>
      <a:endParaRPr lang="es-ES"/>
    </a:p>
  </c:txPr>
  <c:externalData r:id="rId2"/>
</c:chartSpace>
</file>

<file path=ppt/charts/chart11.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plotArea>
      <c:layout>
        <c:manualLayout>
          <c:layoutTarget val="inner"/>
          <c:xMode val="edge"/>
          <c:yMode val="edge"/>
          <c:x val="9.4885332926823912E-2"/>
          <c:y val="7.134099483398644E-2"/>
          <c:w val="0.89258759757349682"/>
          <c:h val="0.62636453928763747"/>
        </c:manualLayout>
      </c:layout>
      <c:barChart>
        <c:barDir val="col"/>
        <c:grouping val="stacked"/>
        <c:ser>
          <c:idx val="2"/>
          <c:order val="0"/>
          <c:tx>
            <c:strRef>
              <c:f>'Gasto Común'!$A$30</c:f>
              <c:strCache>
                <c:ptCount val="1"/>
                <c:pt idx="0">
                  <c:v>Seguridad</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Común'!$BE$30:$BV$30</c:f>
              <c:numCache>
                <c:formatCode>#,##0</c:formatCode>
                <c:ptCount val="18"/>
                <c:pt idx="0">
                  <c:v>4489138</c:v>
                </c:pt>
                <c:pt idx="1">
                  <c:v>4489138</c:v>
                </c:pt>
                <c:pt idx="2">
                  <c:v>4489138</c:v>
                </c:pt>
                <c:pt idx="3">
                  <c:v>4489138</c:v>
                </c:pt>
                <c:pt idx="4">
                  <c:v>4572716</c:v>
                </c:pt>
                <c:pt idx="5">
                  <c:v>4570172</c:v>
                </c:pt>
                <c:pt idx="6">
                  <c:v>4578920</c:v>
                </c:pt>
                <c:pt idx="7">
                  <c:v>4675454</c:v>
                </c:pt>
                <c:pt idx="8">
                  <c:v>4651278</c:v>
                </c:pt>
                <c:pt idx="9">
                  <c:v>4659002</c:v>
                </c:pt>
                <c:pt idx="10">
                  <c:v>4679822</c:v>
                </c:pt>
                <c:pt idx="11">
                  <c:v>4682214</c:v>
                </c:pt>
                <c:pt idx="12">
                  <c:v>4675077</c:v>
                </c:pt>
                <c:pt idx="13">
                  <c:v>4778371</c:v>
                </c:pt>
                <c:pt idx="14">
                  <c:v>4956967</c:v>
                </c:pt>
                <c:pt idx="15">
                  <c:v>4731388</c:v>
                </c:pt>
                <c:pt idx="16">
                  <c:v>4742467</c:v>
                </c:pt>
                <c:pt idx="17">
                  <c:v>4706482</c:v>
                </c:pt>
              </c:numCache>
            </c:numRef>
          </c:val>
          <c:extLst xmlns:c16r2="http://schemas.microsoft.com/office/drawing/2015/06/chart">
            <c:ext xmlns:c16="http://schemas.microsoft.com/office/drawing/2014/chart" uri="{C3380CC4-5D6E-409C-BE32-E72D297353CC}">
              <c16:uniqueId val="{00000000-9394-43F2-A13C-7493342F89AD}"/>
            </c:ext>
          </c:extLst>
        </c:ser>
        <c:ser>
          <c:idx val="3"/>
          <c:order val="1"/>
          <c:tx>
            <c:strRef>
              <c:f>'Gasto Común'!$A$31</c:f>
              <c:strCache>
                <c:ptCount val="1"/>
                <c:pt idx="0">
                  <c:v>Mantenciones y Reparaciones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Común'!$BE$31:$BV$31</c:f>
              <c:numCache>
                <c:formatCode>#,##0</c:formatCode>
                <c:ptCount val="18"/>
                <c:pt idx="0">
                  <c:v>2103995</c:v>
                </c:pt>
                <c:pt idx="1">
                  <c:v>2409529</c:v>
                </c:pt>
                <c:pt idx="2">
                  <c:v>3480726</c:v>
                </c:pt>
                <c:pt idx="3">
                  <c:v>2934019</c:v>
                </c:pt>
                <c:pt idx="4">
                  <c:v>2818772</c:v>
                </c:pt>
                <c:pt idx="5">
                  <c:v>1909399</c:v>
                </c:pt>
                <c:pt idx="6">
                  <c:v>2016058</c:v>
                </c:pt>
                <c:pt idx="7">
                  <c:v>2092434</c:v>
                </c:pt>
                <c:pt idx="8">
                  <c:v>1942355</c:v>
                </c:pt>
                <c:pt idx="9">
                  <c:v>2199137</c:v>
                </c:pt>
                <c:pt idx="10">
                  <c:v>2115708</c:v>
                </c:pt>
                <c:pt idx="11">
                  <c:v>2094586</c:v>
                </c:pt>
                <c:pt idx="12">
                  <c:v>2041328</c:v>
                </c:pt>
                <c:pt idx="13">
                  <c:v>1861665</c:v>
                </c:pt>
                <c:pt idx="14">
                  <c:v>2071157</c:v>
                </c:pt>
                <c:pt idx="15">
                  <c:v>2343730</c:v>
                </c:pt>
                <c:pt idx="16">
                  <c:v>2938390</c:v>
                </c:pt>
                <c:pt idx="17">
                  <c:v>2744727</c:v>
                </c:pt>
              </c:numCache>
            </c:numRef>
          </c:val>
          <c:extLst xmlns:c16r2="http://schemas.microsoft.com/office/drawing/2015/06/chart">
            <c:ext xmlns:c16="http://schemas.microsoft.com/office/drawing/2014/chart" uri="{C3380CC4-5D6E-409C-BE32-E72D297353CC}">
              <c16:uniqueId val="{00000001-9394-43F2-A13C-7493342F89AD}"/>
            </c:ext>
          </c:extLst>
        </c:ser>
        <c:ser>
          <c:idx val="0"/>
          <c:order val="2"/>
          <c:tx>
            <c:strRef>
              <c:f>'Gasto Común'!$A$28</c:f>
              <c:strCache>
                <c:ptCount val="1"/>
                <c:pt idx="0">
                  <c:v>Servicios Básicos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Común'!$BE$28:$BV$28</c:f>
              <c:numCache>
                <c:formatCode>#,##0</c:formatCode>
                <c:ptCount val="18"/>
                <c:pt idx="0">
                  <c:v>3519147</c:v>
                </c:pt>
                <c:pt idx="1">
                  <c:v>3205729</c:v>
                </c:pt>
                <c:pt idx="2">
                  <c:v>2371613</c:v>
                </c:pt>
                <c:pt idx="3">
                  <c:v>2566560</c:v>
                </c:pt>
                <c:pt idx="4">
                  <c:v>2159605</c:v>
                </c:pt>
                <c:pt idx="5">
                  <c:v>2229939</c:v>
                </c:pt>
                <c:pt idx="6">
                  <c:v>2021907</c:v>
                </c:pt>
                <c:pt idx="7">
                  <c:v>1882619</c:v>
                </c:pt>
                <c:pt idx="8">
                  <c:v>2014926</c:v>
                </c:pt>
                <c:pt idx="9">
                  <c:v>1821596</c:v>
                </c:pt>
                <c:pt idx="10">
                  <c:v>1906848</c:v>
                </c:pt>
                <c:pt idx="11">
                  <c:v>1924251</c:v>
                </c:pt>
                <c:pt idx="12">
                  <c:v>2155189</c:v>
                </c:pt>
                <c:pt idx="13">
                  <c:v>2224890</c:v>
                </c:pt>
                <c:pt idx="14">
                  <c:v>1960957</c:v>
                </c:pt>
                <c:pt idx="15">
                  <c:v>1972438</c:v>
                </c:pt>
                <c:pt idx="16">
                  <c:v>1513729</c:v>
                </c:pt>
                <c:pt idx="17">
                  <c:v>1129768</c:v>
                </c:pt>
              </c:numCache>
            </c:numRef>
          </c:val>
          <c:extLst xmlns:c16r2="http://schemas.microsoft.com/office/drawing/2015/06/chart">
            <c:ext xmlns:c16="http://schemas.microsoft.com/office/drawing/2014/chart" uri="{C3380CC4-5D6E-409C-BE32-E72D297353CC}">
              <c16:uniqueId val="{00000002-9394-43F2-A13C-7493342F89AD}"/>
            </c:ext>
          </c:extLst>
        </c:ser>
        <c:ser>
          <c:idx val="1"/>
          <c:order val="3"/>
          <c:tx>
            <c:strRef>
              <c:f>'Gasto Común'!$A$29</c:f>
              <c:strCache>
                <c:ptCount val="1"/>
                <c:pt idx="0">
                  <c:v>Servicios Administración</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Común'!$BE$29:$BV$29</c:f>
              <c:numCache>
                <c:formatCode>#,##0</c:formatCode>
                <c:ptCount val="18"/>
                <c:pt idx="0">
                  <c:v>743909</c:v>
                </c:pt>
                <c:pt idx="1">
                  <c:v>734911</c:v>
                </c:pt>
                <c:pt idx="2">
                  <c:v>440503</c:v>
                </c:pt>
                <c:pt idx="3">
                  <c:v>784913</c:v>
                </c:pt>
                <c:pt idx="4">
                  <c:v>734914</c:v>
                </c:pt>
                <c:pt idx="5">
                  <c:v>734915</c:v>
                </c:pt>
                <c:pt idx="6">
                  <c:v>734917</c:v>
                </c:pt>
                <c:pt idx="7">
                  <c:v>734918</c:v>
                </c:pt>
                <c:pt idx="8">
                  <c:v>734919</c:v>
                </c:pt>
                <c:pt idx="9">
                  <c:v>734920</c:v>
                </c:pt>
                <c:pt idx="10">
                  <c:v>734921</c:v>
                </c:pt>
                <c:pt idx="11">
                  <c:v>734923</c:v>
                </c:pt>
                <c:pt idx="12">
                  <c:v>734924</c:v>
                </c:pt>
                <c:pt idx="13">
                  <c:v>734925</c:v>
                </c:pt>
                <c:pt idx="14">
                  <c:v>734926</c:v>
                </c:pt>
                <c:pt idx="15">
                  <c:v>734927</c:v>
                </c:pt>
                <c:pt idx="16">
                  <c:v>734928</c:v>
                </c:pt>
                <c:pt idx="17">
                  <c:v>998263</c:v>
                </c:pt>
              </c:numCache>
            </c:numRef>
          </c:val>
          <c:extLst xmlns:c16r2="http://schemas.microsoft.com/office/drawing/2015/06/chart">
            <c:ext xmlns:c16="http://schemas.microsoft.com/office/drawing/2014/chart" uri="{C3380CC4-5D6E-409C-BE32-E72D297353CC}">
              <c16:uniqueId val="{00000003-9394-43F2-A13C-7493342F89AD}"/>
            </c:ext>
          </c:extLst>
        </c:ser>
        <c:ser>
          <c:idx val="4"/>
          <c:order val="4"/>
          <c:tx>
            <c:strRef>
              <c:f>'Gasto Común'!$A$32</c:f>
              <c:strCache>
                <c:ptCount val="1"/>
                <c:pt idx="0">
                  <c:v>Otros gastos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Común'!$B$32:$S$32</c:f>
            </c:numRef>
          </c:val>
          <c:extLst xmlns:c16r2="http://schemas.microsoft.com/office/drawing/2015/06/chart">
            <c:ext xmlns:c16="http://schemas.microsoft.com/office/drawing/2014/chart" uri="{C3380CC4-5D6E-409C-BE32-E72D297353CC}">
              <c16:uniqueId val="{00000004-9394-43F2-A13C-7493342F89AD}"/>
            </c:ext>
          </c:extLst>
        </c:ser>
        <c:ser>
          <c:idx val="5"/>
          <c:order val="5"/>
          <c:tx>
            <c:strRef>
              <c:f>'Gasto Común'!$A$32</c:f>
              <c:strCache>
                <c:ptCount val="1"/>
                <c:pt idx="0">
                  <c:v>Otros gastos</c:v>
                </c:pt>
              </c:strCache>
            </c:strRef>
          </c:tx>
          <c:spPr>
            <a:solidFill>
              <a:schemeClr val="accent5">
                <a:lumMod val="40000"/>
                <a:lumOff val="60000"/>
              </a:schemeClr>
            </a:solidFill>
            <a:ln>
              <a:solidFill>
                <a:schemeClr val="accent5">
                  <a:lumMod val="40000"/>
                  <a:lumOff val="60000"/>
                </a:schemeClr>
              </a:solidFill>
            </a:ln>
          </c:spPr>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Común'!$BE$32:$BV$32</c:f>
              <c:numCache>
                <c:formatCode>#,##0</c:formatCode>
                <c:ptCount val="18"/>
                <c:pt idx="0">
                  <c:v>67286</c:v>
                </c:pt>
                <c:pt idx="1">
                  <c:v>67286</c:v>
                </c:pt>
                <c:pt idx="2">
                  <c:v>67286</c:v>
                </c:pt>
                <c:pt idx="3">
                  <c:v>67286</c:v>
                </c:pt>
                <c:pt idx="4">
                  <c:v>67286</c:v>
                </c:pt>
                <c:pt idx="5">
                  <c:v>67286</c:v>
                </c:pt>
                <c:pt idx="6">
                  <c:v>67286</c:v>
                </c:pt>
                <c:pt idx="7">
                  <c:v>67286</c:v>
                </c:pt>
                <c:pt idx="8">
                  <c:v>67290</c:v>
                </c:pt>
                <c:pt idx="9">
                  <c:v>0</c:v>
                </c:pt>
                <c:pt idx="10">
                  <c:v>70188</c:v>
                </c:pt>
                <c:pt idx="11">
                  <c:v>70188</c:v>
                </c:pt>
                <c:pt idx="12">
                  <c:v>70188</c:v>
                </c:pt>
                <c:pt idx="13">
                  <c:v>70188</c:v>
                </c:pt>
                <c:pt idx="14">
                  <c:v>70188</c:v>
                </c:pt>
                <c:pt idx="15">
                  <c:v>70188</c:v>
                </c:pt>
                <c:pt idx="16">
                  <c:v>70188</c:v>
                </c:pt>
                <c:pt idx="17">
                  <c:v>70188</c:v>
                </c:pt>
              </c:numCache>
            </c:numRef>
          </c:val>
          <c:extLst xmlns:c16r2="http://schemas.microsoft.com/office/drawing/2015/06/chart">
            <c:ext xmlns:c16="http://schemas.microsoft.com/office/drawing/2014/chart" uri="{C3380CC4-5D6E-409C-BE32-E72D297353CC}">
              <c16:uniqueId val="{00000005-9394-43F2-A13C-7493342F89AD}"/>
            </c:ext>
          </c:extLst>
        </c:ser>
        <c:dLbls/>
        <c:overlap val="100"/>
        <c:axId val="171992960"/>
        <c:axId val="171994496"/>
      </c:barChart>
      <c:dateAx>
        <c:axId val="171992960"/>
        <c:scaling>
          <c:orientation val="minMax"/>
        </c:scaling>
        <c:axPos val="b"/>
        <c:numFmt formatCode="mmm/yy" sourceLinked="1"/>
        <c:tickLblPos val="nextTo"/>
        <c:crossAx val="171994496"/>
        <c:crosses val="autoZero"/>
        <c:auto val="1"/>
        <c:lblOffset val="100"/>
        <c:baseTimeUnit val="months"/>
      </c:dateAx>
      <c:valAx>
        <c:axId val="171994496"/>
        <c:scaling>
          <c:orientation val="minMax"/>
        </c:scaling>
        <c:axPos val="l"/>
        <c:majorGridlines/>
        <c:numFmt formatCode="#,##0" sourceLinked="1"/>
        <c:tickLblPos val="nextTo"/>
        <c:crossAx val="171992960"/>
        <c:crosses val="autoZero"/>
        <c:crossBetween val="between"/>
      </c:valAx>
    </c:plotArea>
    <c:legend>
      <c:legendPos val="b"/>
      <c:layout>
        <c:manualLayout>
          <c:xMode val="edge"/>
          <c:yMode val="edge"/>
          <c:x val="1.306662123324831E-2"/>
          <c:y val="0.91237579128665547"/>
          <c:w val="0.96817254536242858"/>
          <c:h val="6.9444268821665531E-2"/>
        </c:manualLayout>
      </c:layout>
    </c:legend>
    <c:plotVisOnly val="1"/>
    <c:dispBlanksAs val="gap"/>
  </c:chart>
  <c:spPr>
    <a:ln>
      <a:noFill/>
    </a:ln>
  </c:spPr>
  <c:txPr>
    <a:bodyPr/>
    <a:lstStyle/>
    <a:p>
      <a:pPr>
        <a:defRPr sz="1400"/>
      </a:pPr>
      <a:endParaRPr lang="es-ES"/>
    </a:p>
  </c:txPr>
  <c:externalData r:id="rId2"/>
</c:chartSpace>
</file>

<file path=ppt/charts/chart12.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plotArea>
      <c:layout>
        <c:manualLayout>
          <c:layoutTarget val="inner"/>
          <c:xMode val="edge"/>
          <c:yMode val="edge"/>
          <c:x val="9.4885332926823912E-2"/>
          <c:y val="7.134099483398644E-2"/>
          <c:w val="0.89258759757349682"/>
          <c:h val="0.62636453928763747"/>
        </c:manualLayout>
      </c:layout>
      <c:barChart>
        <c:barDir val="col"/>
        <c:grouping val="stacked"/>
        <c:ser>
          <c:idx val="2"/>
          <c:order val="0"/>
          <c:tx>
            <c:strRef>
              <c:f>'Gasto Común'!$A$30</c:f>
              <c:strCache>
                <c:ptCount val="1"/>
                <c:pt idx="0">
                  <c:v>Seguridad</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Común'!$BE$30:$BV$30</c:f>
              <c:numCache>
                <c:formatCode>#,##0</c:formatCode>
                <c:ptCount val="18"/>
                <c:pt idx="0">
                  <c:v>4489138</c:v>
                </c:pt>
                <c:pt idx="1">
                  <c:v>4489138</c:v>
                </c:pt>
                <c:pt idx="2">
                  <c:v>4489138</c:v>
                </c:pt>
                <c:pt idx="3">
                  <c:v>4489138</c:v>
                </c:pt>
                <c:pt idx="4">
                  <c:v>4572716</c:v>
                </c:pt>
                <c:pt idx="5">
                  <c:v>4570172</c:v>
                </c:pt>
                <c:pt idx="6">
                  <c:v>4578920</c:v>
                </c:pt>
                <c:pt idx="7">
                  <c:v>4675454</c:v>
                </c:pt>
                <c:pt idx="8">
                  <c:v>4651278</c:v>
                </c:pt>
                <c:pt idx="9">
                  <c:v>4659002</c:v>
                </c:pt>
                <c:pt idx="10">
                  <c:v>4679822</c:v>
                </c:pt>
                <c:pt idx="11">
                  <c:v>4682214</c:v>
                </c:pt>
                <c:pt idx="12">
                  <c:v>4675077</c:v>
                </c:pt>
                <c:pt idx="13">
                  <c:v>4778371</c:v>
                </c:pt>
                <c:pt idx="14">
                  <c:v>4956967</c:v>
                </c:pt>
                <c:pt idx="15">
                  <c:v>4731388</c:v>
                </c:pt>
                <c:pt idx="16">
                  <c:v>4742467</c:v>
                </c:pt>
                <c:pt idx="17">
                  <c:v>4706482</c:v>
                </c:pt>
              </c:numCache>
            </c:numRef>
          </c:val>
          <c:extLst xmlns:c16r2="http://schemas.microsoft.com/office/drawing/2015/06/chart">
            <c:ext xmlns:c16="http://schemas.microsoft.com/office/drawing/2014/chart" uri="{C3380CC4-5D6E-409C-BE32-E72D297353CC}">
              <c16:uniqueId val="{00000000-9394-43F2-A13C-7493342F89AD}"/>
            </c:ext>
          </c:extLst>
        </c:ser>
        <c:ser>
          <c:idx val="3"/>
          <c:order val="1"/>
          <c:tx>
            <c:strRef>
              <c:f>'Gasto Común'!$A$31</c:f>
              <c:strCache>
                <c:ptCount val="1"/>
                <c:pt idx="0">
                  <c:v>Mantenciones y Reparaciones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Común'!$BE$31:$BV$31</c:f>
              <c:numCache>
                <c:formatCode>#,##0</c:formatCode>
                <c:ptCount val="18"/>
                <c:pt idx="0">
                  <c:v>2103995</c:v>
                </c:pt>
                <c:pt idx="1">
                  <c:v>2409529</c:v>
                </c:pt>
                <c:pt idx="2">
                  <c:v>3480726</c:v>
                </c:pt>
                <c:pt idx="3">
                  <c:v>2934019</c:v>
                </c:pt>
                <c:pt idx="4">
                  <c:v>2818772</c:v>
                </c:pt>
                <c:pt idx="5">
                  <c:v>1909399</c:v>
                </c:pt>
                <c:pt idx="6">
                  <c:v>2016058</c:v>
                </c:pt>
                <c:pt idx="7">
                  <c:v>2092434</c:v>
                </c:pt>
                <c:pt idx="8">
                  <c:v>1942355</c:v>
                </c:pt>
                <c:pt idx="9">
                  <c:v>2199137</c:v>
                </c:pt>
                <c:pt idx="10">
                  <c:v>2115708</c:v>
                </c:pt>
                <c:pt idx="11">
                  <c:v>2094586</c:v>
                </c:pt>
                <c:pt idx="12">
                  <c:v>2041328</c:v>
                </c:pt>
                <c:pt idx="13">
                  <c:v>1861665</c:v>
                </c:pt>
                <c:pt idx="14">
                  <c:v>2071157</c:v>
                </c:pt>
                <c:pt idx="15">
                  <c:v>2343730</c:v>
                </c:pt>
                <c:pt idx="16">
                  <c:v>2938390</c:v>
                </c:pt>
                <c:pt idx="17">
                  <c:v>2744727</c:v>
                </c:pt>
              </c:numCache>
            </c:numRef>
          </c:val>
          <c:extLst xmlns:c16r2="http://schemas.microsoft.com/office/drawing/2015/06/chart">
            <c:ext xmlns:c16="http://schemas.microsoft.com/office/drawing/2014/chart" uri="{C3380CC4-5D6E-409C-BE32-E72D297353CC}">
              <c16:uniqueId val="{00000001-9394-43F2-A13C-7493342F89AD}"/>
            </c:ext>
          </c:extLst>
        </c:ser>
        <c:ser>
          <c:idx val="0"/>
          <c:order val="2"/>
          <c:tx>
            <c:strRef>
              <c:f>'Gasto Común'!$A$28</c:f>
              <c:strCache>
                <c:ptCount val="1"/>
                <c:pt idx="0">
                  <c:v>Servicios Básicos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Común'!$BE$28:$BV$28</c:f>
              <c:numCache>
                <c:formatCode>#,##0</c:formatCode>
                <c:ptCount val="18"/>
                <c:pt idx="0">
                  <c:v>3519147</c:v>
                </c:pt>
                <c:pt idx="1">
                  <c:v>3205729</c:v>
                </c:pt>
                <c:pt idx="2">
                  <c:v>2371613</c:v>
                </c:pt>
                <c:pt idx="3">
                  <c:v>2566560</c:v>
                </c:pt>
                <c:pt idx="4">
                  <c:v>2159605</c:v>
                </c:pt>
                <c:pt idx="5">
                  <c:v>2229939</c:v>
                </c:pt>
                <c:pt idx="6">
                  <c:v>2021907</c:v>
                </c:pt>
                <c:pt idx="7">
                  <c:v>1882619</c:v>
                </c:pt>
                <c:pt idx="8">
                  <c:v>2014926</c:v>
                </c:pt>
                <c:pt idx="9">
                  <c:v>1821596</c:v>
                </c:pt>
                <c:pt idx="10">
                  <c:v>1906848</c:v>
                </c:pt>
                <c:pt idx="11">
                  <c:v>1924251</c:v>
                </c:pt>
                <c:pt idx="12">
                  <c:v>2155189</c:v>
                </c:pt>
                <c:pt idx="13">
                  <c:v>2224890</c:v>
                </c:pt>
                <c:pt idx="14">
                  <c:v>1960957</c:v>
                </c:pt>
                <c:pt idx="15">
                  <c:v>1972438</c:v>
                </c:pt>
                <c:pt idx="16">
                  <c:v>1513729</c:v>
                </c:pt>
                <c:pt idx="17">
                  <c:v>1129768</c:v>
                </c:pt>
              </c:numCache>
            </c:numRef>
          </c:val>
          <c:extLst xmlns:c16r2="http://schemas.microsoft.com/office/drawing/2015/06/chart">
            <c:ext xmlns:c16="http://schemas.microsoft.com/office/drawing/2014/chart" uri="{C3380CC4-5D6E-409C-BE32-E72D297353CC}">
              <c16:uniqueId val="{00000002-9394-43F2-A13C-7493342F89AD}"/>
            </c:ext>
          </c:extLst>
        </c:ser>
        <c:ser>
          <c:idx val="1"/>
          <c:order val="3"/>
          <c:tx>
            <c:strRef>
              <c:f>'Gasto Común'!$A$29</c:f>
              <c:strCache>
                <c:ptCount val="1"/>
                <c:pt idx="0">
                  <c:v>Servicios Administración</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Común'!$BE$29:$BV$29</c:f>
              <c:numCache>
                <c:formatCode>#,##0</c:formatCode>
                <c:ptCount val="18"/>
                <c:pt idx="0">
                  <c:v>743909</c:v>
                </c:pt>
                <c:pt idx="1">
                  <c:v>734911</c:v>
                </c:pt>
                <c:pt idx="2">
                  <c:v>440503</c:v>
                </c:pt>
                <c:pt idx="3">
                  <c:v>784913</c:v>
                </c:pt>
                <c:pt idx="4">
                  <c:v>734914</c:v>
                </c:pt>
                <c:pt idx="5">
                  <c:v>734915</c:v>
                </c:pt>
                <c:pt idx="6">
                  <c:v>734917</c:v>
                </c:pt>
                <c:pt idx="7">
                  <c:v>734918</c:v>
                </c:pt>
                <c:pt idx="8">
                  <c:v>734919</c:v>
                </c:pt>
                <c:pt idx="9">
                  <c:v>734920</c:v>
                </c:pt>
                <c:pt idx="10">
                  <c:v>734921</c:v>
                </c:pt>
                <c:pt idx="11">
                  <c:v>734923</c:v>
                </c:pt>
                <c:pt idx="12">
                  <c:v>734924</c:v>
                </c:pt>
                <c:pt idx="13">
                  <c:v>734925</c:v>
                </c:pt>
                <c:pt idx="14">
                  <c:v>734926</c:v>
                </c:pt>
                <c:pt idx="15">
                  <c:v>734927</c:v>
                </c:pt>
                <c:pt idx="16">
                  <c:v>734928</c:v>
                </c:pt>
                <c:pt idx="17">
                  <c:v>998263</c:v>
                </c:pt>
              </c:numCache>
            </c:numRef>
          </c:val>
          <c:extLst xmlns:c16r2="http://schemas.microsoft.com/office/drawing/2015/06/chart">
            <c:ext xmlns:c16="http://schemas.microsoft.com/office/drawing/2014/chart" uri="{C3380CC4-5D6E-409C-BE32-E72D297353CC}">
              <c16:uniqueId val="{00000003-9394-43F2-A13C-7493342F89AD}"/>
            </c:ext>
          </c:extLst>
        </c:ser>
        <c:ser>
          <c:idx val="4"/>
          <c:order val="4"/>
          <c:tx>
            <c:strRef>
              <c:f>'Gasto Común'!$A$32</c:f>
              <c:strCache>
                <c:ptCount val="1"/>
                <c:pt idx="0">
                  <c:v>Otros gastos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Común'!$B$32:$S$32</c:f>
            </c:numRef>
          </c:val>
          <c:extLst xmlns:c16r2="http://schemas.microsoft.com/office/drawing/2015/06/chart">
            <c:ext xmlns:c16="http://schemas.microsoft.com/office/drawing/2014/chart" uri="{C3380CC4-5D6E-409C-BE32-E72D297353CC}">
              <c16:uniqueId val="{00000004-9394-43F2-A13C-7493342F89AD}"/>
            </c:ext>
          </c:extLst>
        </c:ser>
        <c:ser>
          <c:idx val="5"/>
          <c:order val="5"/>
          <c:tx>
            <c:strRef>
              <c:f>'Gasto Común'!$A$32</c:f>
              <c:strCache>
                <c:ptCount val="1"/>
                <c:pt idx="0">
                  <c:v>Otros gastos</c:v>
                </c:pt>
              </c:strCache>
            </c:strRef>
          </c:tx>
          <c:spPr>
            <a:solidFill>
              <a:schemeClr val="accent5">
                <a:lumMod val="40000"/>
                <a:lumOff val="60000"/>
              </a:schemeClr>
            </a:solidFill>
            <a:ln>
              <a:solidFill>
                <a:schemeClr val="accent5">
                  <a:lumMod val="40000"/>
                  <a:lumOff val="60000"/>
                </a:schemeClr>
              </a:solidFill>
            </a:ln>
          </c:spPr>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Común'!$BE$32:$BV$32</c:f>
              <c:numCache>
                <c:formatCode>#,##0</c:formatCode>
                <c:ptCount val="18"/>
                <c:pt idx="0">
                  <c:v>67286</c:v>
                </c:pt>
                <c:pt idx="1">
                  <c:v>67286</c:v>
                </c:pt>
                <c:pt idx="2">
                  <c:v>67286</c:v>
                </c:pt>
                <c:pt idx="3">
                  <c:v>67286</c:v>
                </c:pt>
                <c:pt idx="4">
                  <c:v>67286</c:v>
                </c:pt>
                <c:pt idx="5">
                  <c:v>67286</c:v>
                </c:pt>
                <c:pt idx="6">
                  <c:v>67286</c:v>
                </c:pt>
                <c:pt idx="7">
                  <c:v>67286</c:v>
                </c:pt>
                <c:pt idx="8">
                  <c:v>67290</c:v>
                </c:pt>
                <c:pt idx="9">
                  <c:v>0</c:v>
                </c:pt>
                <c:pt idx="10">
                  <c:v>70188</c:v>
                </c:pt>
                <c:pt idx="11">
                  <c:v>70188</c:v>
                </c:pt>
                <c:pt idx="12">
                  <c:v>70188</c:v>
                </c:pt>
                <c:pt idx="13">
                  <c:v>70188</c:v>
                </c:pt>
                <c:pt idx="14">
                  <c:v>70188</c:v>
                </c:pt>
                <c:pt idx="15">
                  <c:v>70188</c:v>
                </c:pt>
                <c:pt idx="16">
                  <c:v>70188</c:v>
                </c:pt>
                <c:pt idx="17">
                  <c:v>70188</c:v>
                </c:pt>
              </c:numCache>
            </c:numRef>
          </c:val>
          <c:extLst xmlns:c16r2="http://schemas.microsoft.com/office/drawing/2015/06/chart">
            <c:ext xmlns:c16="http://schemas.microsoft.com/office/drawing/2014/chart" uri="{C3380CC4-5D6E-409C-BE32-E72D297353CC}">
              <c16:uniqueId val="{00000005-9394-43F2-A13C-7493342F89AD}"/>
            </c:ext>
          </c:extLst>
        </c:ser>
        <c:dLbls/>
        <c:overlap val="100"/>
        <c:axId val="172328448"/>
        <c:axId val="172329984"/>
      </c:barChart>
      <c:dateAx>
        <c:axId val="172328448"/>
        <c:scaling>
          <c:orientation val="minMax"/>
        </c:scaling>
        <c:axPos val="b"/>
        <c:numFmt formatCode="mmm/yy" sourceLinked="1"/>
        <c:tickLblPos val="nextTo"/>
        <c:crossAx val="172329984"/>
        <c:crosses val="autoZero"/>
        <c:auto val="1"/>
        <c:lblOffset val="100"/>
        <c:baseTimeUnit val="months"/>
      </c:dateAx>
      <c:valAx>
        <c:axId val="172329984"/>
        <c:scaling>
          <c:orientation val="minMax"/>
        </c:scaling>
        <c:axPos val="l"/>
        <c:majorGridlines/>
        <c:numFmt formatCode="#,##0" sourceLinked="1"/>
        <c:tickLblPos val="nextTo"/>
        <c:crossAx val="172328448"/>
        <c:crosses val="autoZero"/>
        <c:crossBetween val="between"/>
      </c:valAx>
    </c:plotArea>
    <c:legend>
      <c:legendPos val="b"/>
      <c:layout>
        <c:manualLayout>
          <c:xMode val="edge"/>
          <c:yMode val="edge"/>
          <c:x val="1.306662123324831E-2"/>
          <c:y val="0.91237579128665547"/>
          <c:w val="0.96817254536242858"/>
          <c:h val="6.9444268821665531E-2"/>
        </c:manualLayout>
      </c:layout>
    </c:legend>
    <c:plotVisOnly val="1"/>
    <c:dispBlanksAs val="gap"/>
  </c:chart>
  <c:spPr>
    <a:ln>
      <a:noFill/>
    </a:ln>
  </c:spPr>
  <c:txPr>
    <a:bodyPr/>
    <a:lstStyle/>
    <a:p>
      <a:pPr>
        <a:defRPr sz="1400"/>
      </a:pPr>
      <a:endParaRPr lang="es-ES"/>
    </a:p>
  </c:txPr>
  <c:externalData r:id="rId2"/>
</c:chartSpace>
</file>

<file path=ppt/charts/chart13.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plotArea>
      <c:layout>
        <c:manualLayout>
          <c:layoutTarget val="inner"/>
          <c:xMode val="edge"/>
          <c:yMode val="edge"/>
          <c:x val="9.4885332926823912E-2"/>
          <c:y val="7.134099483398644E-2"/>
          <c:w val="0.89258759757349682"/>
          <c:h val="0.62636453928763747"/>
        </c:manualLayout>
      </c:layout>
      <c:barChart>
        <c:barDir val="col"/>
        <c:grouping val="stacked"/>
        <c:ser>
          <c:idx val="2"/>
          <c:order val="0"/>
          <c:tx>
            <c:strRef>
              <c:f>'Gasto Común'!$A$30</c:f>
              <c:strCache>
                <c:ptCount val="1"/>
                <c:pt idx="0">
                  <c:v>Seguridad</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Común'!$BE$30:$BV$30</c:f>
              <c:numCache>
                <c:formatCode>#,##0</c:formatCode>
                <c:ptCount val="18"/>
                <c:pt idx="0">
                  <c:v>4489138</c:v>
                </c:pt>
                <c:pt idx="1">
                  <c:v>4489138</c:v>
                </c:pt>
                <c:pt idx="2">
                  <c:v>4489138</c:v>
                </c:pt>
                <c:pt idx="3">
                  <c:v>4489138</c:v>
                </c:pt>
                <c:pt idx="4">
                  <c:v>4572716</c:v>
                </c:pt>
                <c:pt idx="5">
                  <c:v>4570172</c:v>
                </c:pt>
                <c:pt idx="6">
                  <c:v>4578920</c:v>
                </c:pt>
                <c:pt idx="7">
                  <c:v>4675454</c:v>
                </c:pt>
                <c:pt idx="8">
                  <c:v>4651278</c:v>
                </c:pt>
                <c:pt idx="9">
                  <c:v>4659002</c:v>
                </c:pt>
                <c:pt idx="10">
                  <c:v>4679822</c:v>
                </c:pt>
                <c:pt idx="11">
                  <c:v>4682214</c:v>
                </c:pt>
                <c:pt idx="12">
                  <c:v>4675077</c:v>
                </c:pt>
                <c:pt idx="13">
                  <c:v>4778371</c:v>
                </c:pt>
                <c:pt idx="14">
                  <c:v>4956967</c:v>
                </c:pt>
                <c:pt idx="15">
                  <c:v>4731388</c:v>
                </c:pt>
                <c:pt idx="16">
                  <c:v>4742467</c:v>
                </c:pt>
                <c:pt idx="17">
                  <c:v>4706482</c:v>
                </c:pt>
              </c:numCache>
            </c:numRef>
          </c:val>
          <c:extLst xmlns:c16r2="http://schemas.microsoft.com/office/drawing/2015/06/chart">
            <c:ext xmlns:c16="http://schemas.microsoft.com/office/drawing/2014/chart" uri="{C3380CC4-5D6E-409C-BE32-E72D297353CC}">
              <c16:uniqueId val="{00000000-9394-43F2-A13C-7493342F89AD}"/>
            </c:ext>
          </c:extLst>
        </c:ser>
        <c:ser>
          <c:idx val="3"/>
          <c:order val="1"/>
          <c:tx>
            <c:strRef>
              <c:f>'Gasto Común'!$A$31</c:f>
              <c:strCache>
                <c:ptCount val="1"/>
                <c:pt idx="0">
                  <c:v>Mantenciones y Reparaciones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Común'!$BE$31:$BV$31</c:f>
              <c:numCache>
                <c:formatCode>#,##0</c:formatCode>
                <c:ptCount val="18"/>
                <c:pt idx="0">
                  <c:v>2103995</c:v>
                </c:pt>
                <c:pt idx="1">
                  <c:v>2409529</c:v>
                </c:pt>
                <c:pt idx="2">
                  <c:v>3480726</c:v>
                </c:pt>
                <c:pt idx="3">
                  <c:v>2934019</c:v>
                </c:pt>
                <c:pt idx="4">
                  <c:v>2818772</c:v>
                </c:pt>
                <c:pt idx="5">
                  <c:v>1909399</c:v>
                </c:pt>
                <c:pt idx="6">
                  <c:v>2016058</c:v>
                </c:pt>
                <c:pt idx="7">
                  <c:v>2092434</c:v>
                </c:pt>
                <c:pt idx="8">
                  <c:v>1942355</c:v>
                </c:pt>
                <c:pt idx="9">
                  <c:v>2199137</c:v>
                </c:pt>
                <c:pt idx="10">
                  <c:v>2115708</c:v>
                </c:pt>
                <c:pt idx="11">
                  <c:v>2094586</c:v>
                </c:pt>
                <c:pt idx="12">
                  <c:v>2041328</c:v>
                </c:pt>
                <c:pt idx="13">
                  <c:v>1861665</c:v>
                </c:pt>
                <c:pt idx="14">
                  <c:v>2071157</c:v>
                </c:pt>
                <c:pt idx="15">
                  <c:v>2343730</c:v>
                </c:pt>
                <c:pt idx="16">
                  <c:v>2938390</c:v>
                </c:pt>
                <c:pt idx="17">
                  <c:v>2744727</c:v>
                </c:pt>
              </c:numCache>
            </c:numRef>
          </c:val>
          <c:extLst xmlns:c16r2="http://schemas.microsoft.com/office/drawing/2015/06/chart">
            <c:ext xmlns:c16="http://schemas.microsoft.com/office/drawing/2014/chart" uri="{C3380CC4-5D6E-409C-BE32-E72D297353CC}">
              <c16:uniqueId val="{00000001-9394-43F2-A13C-7493342F89AD}"/>
            </c:ext>
          </c:extLst>
        </c:ser>
        <c:ser>
          <c:idx val="0"/>
          <c:order val="2"/>
          <c:tx>
            <c:strRef>
              <c:f>'Gasto Común'!$A$28</c:f>
              <c:strCache>
                <c:ptCount val="1"/>
                <c:pt idx="0">
                  <c:v>Servicios Básicos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Común'!$BE$28:$BV$28</c:f>
              <c:numCache>
                <c:formatCode>#,##0</c:formatCode>
                <c:ptCount val="18"/>
                <c:pt idx="0">
                  <c:v>3519147</c:v>
                </c:pt>
                <c:pt idx="1">
                  <c:v>3205729</c:v>
                </c:pt>
                <c:pt idx="2">
                  <c:v>2371613</c:v>
                </c:pt>
                <c:pt idx="3">
                  <c:v>2566560</c:v>
                </c:pt>
                <c:pt idx="4">
                  <c:v>2159605</c:v>
                </c:pt>
                <c:pt idx="5">
                  <c:v>2229939</c:v>
                </c:pt>
                <c:pt idx="6">
                  <c:v>2021907</c:v>
                </c:pt>
                <c:pt idx="7">
                  <c:v>1882619</c:v>
                </c:pt>
                <c:pt idx="8">
                  <c:v>2014926</c:v>
                </c:pt>
                <c:pt idx="9">
                  <c:v>1821596</c:v>
                </c:pt>
                <c:pt idx="10">
                  <c:v>1906848</c:v>
                </c:pt>
                <c:pt idx="11">
                  <c:v>1924251</c:v>
                </c:pt>
                <c:pt idx="12">
                  <c:v>2155189</c:v>
                </c:pt>
                <c:pt idx="13">
                  <c:v>2224890</c:v>
                </c:pt>
                <c:pt idx="14">
                  <c:v>1960957</c:v>
                </c:pt>
                <c:pt idx="15">
                  <c:v>1972438</c:v>
                </c:pt>
                <c:pt idx="16">
                  <c:v>1513729</c:v>
                </c:pt>
                <c:pt idx="17">
                  <c:v>1129768</c:v>
                </c:pt>
              </c:numCache>
            </c:numRef>
          </c:val>
          <c:extLst xmlns:c16r2="http://schemas.microsoft.com/office/drawing/2015/06/chart">
            <c:ext xmlns:c16="http://schemas.microsoft.com/office/drawing/2014/chart" uri="{C3380CC4-5D6E-409C-BE32-E72D297353CC}">
              <c16:uniqueId val="{00000002-9394-43F2-A13C-7493342F89AD}"/>
            </c:ext>
          </c:extLst>
        </c:ser>
        <c:ser>
          <c:idx val="1"/>
          <c:order val="3"/>
          <c:tx>
            <c:strRef>
              <c:f>'Gasto Común'!$A$29</c:f>
              <c:strCache>
                <c:ptCount val="1"/>
                <c:pt idx="0">
                  <c:v>Servicios Administración</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Común'!$BE$29:$BV$29</c:f>
              <c:numCache>
                <c:formatCode>#,##0</c:formatCode>
                <c:ptCount val="18"/>
                <c:pt idx="0">
                  <c:v>743909</c:v>
                </c:pt>
                <c:pt idx="1">
                  <c:v>734911</c:v>
                </c:pt>
                <c:pt idx="2">
                  <c:v>440503</c:v>
                </c:pt>
                <c:pt idx="3">
                  <c:v>784913</c:v>
                </c:pt>
                <c:pt idx="4">
                  <c:v>734914</c:v>
                </c:pt>
                <c:pt idx="5">
                  <c:v>734915</c:v>
                </c:pt>
                <c:pt idx="6">
                  <c:v>734917</c:v>
                </c:pt>
                <c:pt idx="7">
                  <c:v>734918</c:v>
                </c:pt>
                <c:pt idx="8">
                  <c:v>734919</c:v>
                </c:pt>
                <c:pt idx="9">
                  <c:v>734920</c:v>
                </c:pt>
                <c:pt idx="10">
                  <c:v>734921</c:v>
                </c:pt>
                <c:pt idx="11">
                  <c:v>734923</c:v>
                </c:pt>
                <c:pt idx="12">
                  <c:v>734924</c:v>
                </c:pt>
                <c:pt idx="13">
                  <c:v>734925</c:v>
                </c:pt>
                <c:pt idx="14">
                  <c:v>734926</c:v>
                </c:pt>
                <c:pt idx="15">
                  <c:v>734927</c:v>
                </c:pt>
                <c:pt idx="16">
                  <c:v>734928</c:v>
                </c:pt>
                <c:pt idx="17">
                  <c:v>998263</c:v>
                </c:pt>
              </c:numCache>
            </c:numRef>
          </c:val>
          <c:extLst xmlns:c16r2="http://schemas.microsoft.com/office/drawing/2015/06/chart">
            <c:ext xmlns:c16="http://schemas.microsoft.com/office/drawing/2014/chart" uri="{C3380CC4-5D6E-409C-BE32-E72D297353CC}">
              <c16:uniqueId val="{00000003-9394-43F2-A13C-7493342F89AD}"/>
            </c:ext>
          </c:extLst>
        </c:ser>
        <c:ser>
          <c:idx val="4"/>
          <c:order val="4"/>
          <c:tx>
            <c:strRef>
              <c:f>'Gasto Común'!$A$32</c:f>
              <c:strCache>
                <c:ptCount val="1"/>
                <c:pt idx="0">
                  <c:v>Otros gastos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Común'!$B$32:$S$32</c:f>
            </c:numRef>
          </c:val>
          <c:extLst xmlns:c16r2="http://schemas.microsoft.com/office/drawing/2015/06/chart">
            <c:ext xmlns:c16="http://schemas.microsoft.com/office/drawing/2014/chart" uri="{C3380CC4-5D6E-409C-BE32-E72D297353CC}">
              <c16:uniqueId val="{00000004-9394-43F2-A13C-7493342F89AD}"/>
            </c:ext>
          </c:extLst>
        </c:ser>
        <c:ser>
          <c:idx val="5"/>
          <c:order val="5"/>
          <c:tx>
            <c:strRef>
              <c:f>'Gasto Común'!$A$32</c:f>
              <c:strCache>
                <c:ptCount val="1"/>
                <c:pt idx="0">
                  <c:v>Otros gastos</c:v>
                </c:pt>
              </c:strCache>
            </c:strRef>
          </c:tx>
          <c:spPr>
            <a:solidFill>
              <a:schemeClr val="accent5">
                <a:lumMod val="40000"/>
                <a:lumOff val="60000"/>
              </a:schemeClr>
            </a:solidFill>
            <a:ln>
              <a:solidFill>
                <a:schemeClr val="accent5">
                  <a:lumMod val="40000"/>
                  <a:lumOff val="60000"/>
                </a:schemeClr>
              </a:solidFill>
            </a:ln>
          </c:spPr>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Común'!$BE$32:$BV$32</c:f>
              <c:numCache>
                <c:formatCode>#,##0</c:formatCode>
                <c:ptCount val="18"/>
                <c:pt idx="0">
                  <c:v>67286</c:v>
                </c:pt>
                <c:pt idx="1">
                  <c:v>67286</c:v>
                </c:pt>
                <c:pt idx="2">
                  <c:v>67286</c:v>
                </c:pt>
                <c:pt idx="3">
                  <c:v>67286</c:v>
                </c:pt>
                <c:pt idx="4">
                  <c:v>67286</c:v>
                </c:pt>
                <c:pt idx="5">
                  <c:v>67286</c:v>
                </c:pt>
                <c:pt idx="6">
                  <c:v>67286</c:v>
                </c:pt>
                <c:pt idx="7">
                  <c:v>67286</c:v>
                </c:pt>
                <c:pt idx="8">
                  <c:v>67290</c:v>
                </c:pt>
                <c:pt idx="9">
                  <c:v>0</c:v>
                </c:pt>
                <c:pt idx="10">
                  <c:v>70188</c:v>
                </c:pt>
                <c:pt idx="11">
                  <c:v>70188</c:v>
                </c:pt>
                <c:pt idx="12">
                  <c:v>70188</c:v>
                </c:pt>
                <c:pt idx="13">
                  <c:v>70188</c:v>
                </c:pt>
                <c:pt idx="14">
                  <c:v>70188</c:v>
                </c:pt>
                <c:pt idx="15">
                  <c:v>70188</c:v>
                </c:pt>
                <c:pt idx="16">
                  <c:v>70188</c:v>
                </c:pt>
                <c:pt idx="17">
                  <c:v>70188</c:v>
                </c:pt>
              </c:numCache>
            </c:numRef>
          </c:val>
          <c:extLst xmlns:c16r2="http://schemas.microsoft.com/office/drawing/2015/06/chart">
            <c:ext xmlns:c16="http://schemas.microsoft.com/office/drawing/2014/chart" uri="{C3380CC4-5D6E-409C-BE32-E72D297353CC}">
              <c16:uniqueId val="{00000005-9394-43F2-A13C-7493342F89AD}"/>
            </c:ext>
          </c:extLst>
        </c:ser>
        <c:dLbls/>
        <c:overlap val="100"/>
        <c:axId val="172827776"/>
        <c:axId val="172829312"/>
      </c:barChart>
      <c:dateAx>
        <c:axId val="172827776"/>
        <c:scaling>
          <c:orientation val="minMax"/>
        </c:scaling>
        <c:axPos val="b"/>
        <c:numFmt formatCode="mmm/yy" sourceLinked="1"/>
        <c:tickLblPos val="nextTo"/>
        <c:crossAx val="172829312"/>
        <c:crosses val="autoZero"/>
        <c:auto val="1"/>
        <c:lblOffset val="100"/>
        <c:baseTimeUnit val="months"/>
      </c:dateAx>
      <c:valAx>
        <c:axId val="172829312"/>
        <c:scaling>
          <c:orientation val="minMax"/>
        </c:scaling>
        <c:axPos val="l"/>
        <c:majorGridlines/>
        <c:numFmt formatCode="#,##0" sourceLinked="1"/>
        <c:tickLblPos val="nextTo"/>
        <c:crossAx val="172827776"/>
        <c:crosses val="autoZero"/>
        <c:crossBetween val="between"/>
      </c:valAx>
    </c:plotArea>
    <c:legend>
      <c:legendPos val="b"/>
      <c:layout>
        <c:manualLayout>
          <c:xMode val="edge"/>
          <c:yMode val="edge"/>
          <c:x val="1.306662123324831E-2"/>
          <c:y val="0.91237579128665547"/>
          <c:w val="0.96817254536242858"/>
          <c:h val="6.9444268821665531E-2"/>
        </c:manualLayout>
      </c:layout>
    </c:legend>
    <c:plotVisOnly val="1"/>
    <c:dispBlanksAs val="gap"/>
  </c:chart>
  <c:spPr>
    <a:ln>
      <a:noFill/>
    </a:ln>
  </c:spPr>
  <c:txPr>
    <a:bodyPr/>
    <a:lstStyle/>
    <a:p>
      <a:pPr>
        <a:defRPr sz="1400"/>
      </a:pPr>
      <a:endParaRPr lang="es-ES"/>
    </a:p>
  </c:txPr>
  <c:externalData r:id="rId2"/>
</c:chartSpace>
</file>

<file path=ppt/charts/chart14.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autoTitleDeleted val="1"/>
    <c:plotArea>
      <c:layout/>
      <c:lineChart>
        <c:grouping val="standard"/>
        <c:ser>
          <c:idx val="2"/>
          <c:order val="0"/>
          <c:tx>
            <c:strRef>
              <c:f>'Gasto Común'!$A$43</c:f>
              <c:strCache>
                <c:ptCount val="1"/>
                <c:pt idx="0">
                  <c:v>Gasto Común Promedio x Casa</c:v>
                </c:pt>
              </c:strCache>
            </c:strRef>
          </c:tx>
          <c:spPr>
            <a:ln w="25400" cap="flat" cmpd="sng" algn="ctr">
              <a:solidFill>
                <a:schemeClr val="accent1"/>
              </a:solidFill>
              <a:prstDash val="solid"/>
            </a:ln>
            <a:effectLst/>
          </c:spPr>
          <c:marker>
            <c:symbol val="none"/>
          </c:marker>
          <c:dLbls>
            <c:dLbl>
              <c:idx val="29"/>
              <c:layout>
                <c:manualLayout>
                  <c:x val="0"/>
                  <c:y val="-6.7444061258325694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DE79-4C08-B91B-62909F5403B3}"/>
                </c:ext>
              </c:extLst>
            </c:dLbl>
            <c:delete val="1"/>
            <c:extLst xmlns:c16r2="http://schemas.microsoft.com/office/drawing/2015/06/chart">
              <c:ext xmlns:c15="http://schemas.microsoft.com/office/drawing/2012/chart" uri="{CE6537A1-D6FC-4f65-9D91-7224C49458BB}">
                <c15:showLeaderLines val="0"/>
              </c:ext>
            </c:extLst>
          </c:dLbls>
          <c:cat>
            <c:numRef>
              <c:f>'Gasto Común'!$AS$1:$BV$1</c:f>
              <c:numCache>
                <c:formatCode>mmm/yy</c:formatCode>
                <c:ptCount val="30"/>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pt idx="15">
                  <c:v>45748</c:v>
                </c:pt>
                <c:pt idx="16">
                  <c:v>45778</c:v>
                </c:pt>
                <c:pt idx="17">
                  <c:v>45809</c:v>
                </c:pt>
                <c:pt idx="18">
                  <c:v>45839</c:v>
                </c:pt>
                <c:pt idx="19">
                  <c:v>45870</c:v>
                </c:pt>
                <c:pt idx="20">
                  <c:v>45901</c:v>
                </c:pt>
                <c:pt idx="21">
                  <c:v>45931</c:v>
                </c:pt>
                <c:pt idx="22">
                  <c:v>45962</c:v>
                </c:pt>
                <c:pt idx="23">
                  <c:v>45992</c:v>
                </c:pt>
                <c:pt idx="24">
                  <c:v>46023</c:v>
                </c:pt>
                <c:pt idx="25">
                  <c:v>46054</c:v>
                </c:pt>
                <c:pt idx="26">
                  <c:v>46082</c:v>
                </c:pt>
                <c:pt idx="27">
                  <c:v>46113</c:v>
                </c:pt>
                <c:pt idx="28">
                  <c:v>46143</c:v>
                </c:pt>
                <c:pt idx="29">
                  <c:v>46174</c:v>
                </c:pt>
              </c:numCache>
            </c:numRef>
          </c:cat>
          <c:val>
            <c:numRef>
              <c:f>'Gasto Común'!$AS$38:$BV$38</c:f>
              <c:numCache>
                <c:formatCode>#,##0</c:formatCode>
                <c:ptCount val="30"/>
                <c:pt idx="0">
                  <c:v>167605.86538461549</c:v>
                </c:pt>
                <c:pt idx="1">
                  <c:v>176103.05769230769</c:v>
                </c:pt>
                <c:pt idx="2">
                  <c:v>180932.26923076931</c:v>
                </c:pt>
                <c:pt idx="3">
                  <c:v>180593.46153846142</c:v>
                </c:pt>
                <c:pt idx="4">
                  <c:v>176724.57692307694</c:v>
                </c:pt>
                <c:pt idx="5">
                  <c:v>170580.96153846142</c:v>
                </c:pt>
                <c:pt idx="6">
                  <c:v>170870.51923076931</c:v>
                </c:pt>
                <c:pt idx="7">
                  <c:v>170720.82692307682</c:v>
                </c:pt>
                <c:pt idx="8">
                  <c:v>178858.96153846142</c:v>
                </c:pt>
                <c:pt idx="9">
                  <c:v>184996.44230769231</c:v>
                </c:pt>
                <c:pt idx="10">
                  <c:v>186392.65384615379</c:v>
                </c:pt>
                <c:pt idx="11">
                  <c:v>190633.75</c:v>
                </c:pt>
                <c:pt idx="12">
                  <c:v>210066.82692307682</c:v>
                </c:pt>
                <c:pt idx="13">
                  <c:v>209742.17307692306</c:v>
                </c:pt>
                <c:pt idx="14">
                  <c:v>208639.73076923081</c:v>
                </c:pt>
                <c:pt idx="15">
                  <c:v>208498.38461538445</c:v>
                </c:pt>
                <c:pt idx="16">
                  <c:v>199101.78846153847</c:v>
                </c:pt>
                <c:pt idx="17">
                  <c:v>182917.51923076931</c:v>
                </c:pt>
                <c:pt idx="18">
                  <c:v>181136.30769230769</c:v>
                </c:pt>
                <c:pt idx="19">
                  <c:v>181782.90384615379</c:v>
                </c:pt>
                <c:pt idx="20">
                  <c:v>180976.30769230769</c:v>
                </c:pt>
                <c:pt idx="21">
                  <c:v>181051.05769230769</c:v>
                </c:pt>
                <c:pt idx="22">
                  <c:v>182836.28846153847</c:v>
                </c:pt>
                <c:pt idx="23">
                  <c:v>182810.80769230769</c:v>
                </c:pt>
                <c:pt idx="24">
                  <c:v>186090.5</c:v>
                </c:pt>
                <c:pt idx="25">
                  <c:v>185962.28846153847</c:v>
                </c:pt>
                <c:pt idx="26">
                  <c:v>188349.90384615379</c:v>
                </c:pt>
                <c:pt idx="27">
                  <c:v>189474.44230769231</c:v>
                </c:pt>
                <c:pt idx="28">
                  <c:v>192301.96153846142</c:v>
                </c:pt>
                <c:pt idx="29">
                  <c:v>185565.92307692298</c:v>
                </c:pt>
              </c:numCache>
            </c:numRef>
          </c:val>
          <c:smooth val="1"/>
          <c:extLst xmlns:c16r2="http://schemas.microsoft.com/office/drawing/2015/06/chart">
            <c:ext xmlns:c16="http://schemas.microsoft.com/office/drawing/2014/chart" uri="{C3380CC4-5D6E-409C-BE32-E72D297353CC}">
              <c16:uniqueId val="{00000000-DE79-4C08-B91B-62909F5403B3}"/>
            </c:ext>
          </c:extLst>
        </c:ser>
        <c:dLbls/>
        <c:marker val="1"/>
        <c:axId val="172493440"/>
        <c:axId val="172519808"/>
      </c:lineChart>
      <c:dateAx>
        <c:axId val="172493440"/>
        <c:scaling>
          <c:orientation val="minMax"/>
        </c:scaling>
        <c:axPos val="b"/>
        <c:numFmt formatCode="mmm/yy" sourceLinked="1"/>
        <c:tickLblPos val="nextTo"/>
        <c:crossAx val="172519808"/>
        <c:crosses val="autoZero"/>
        <c:auto val="1"/>
        <c:lblOffset val="100"/>
        <c:baseTimeUnit val="months"/>
      </c:dateAx>
      <c:valAx>
        <c:axId val="172519808"/>
        <c:scaling>
          <c:orientation val="minMax"/>
          <c:min val="0"/>
        </c:scaling>
        <c:axPos val="l"/>
        <c:majorGridlines/>
        <c:numFmt formatCode="#,##0" sourceLinked="1"/>
        <c:tickLblPos val="nextTo"/>
        <c:crossAx val="172493440"/>
        <c:crosses val="autoZero"/>
        <c:crossBetween val="between"/>
      </c:valAx>
    </c:plotArea>
    <c:plotVisOnly val="1"/>
    <c:dispBlanksAs val="gap"/>
  </c:chart>
  <c:txPr>
    <a:bodyPr/>
    <a:lstStyle/>
    <a:p>
      <a:pPr>
        <a:defRPr sz="1400"/>
      </a:pPr>
      <a:endParaRPr lang="es-ES"/>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900248356052289"/>
          <c:y val="4.4410161409465389E-2"/>
          <c:w val="0.44309908842039869"/>
          <c:h val="0.84674757073461404"/>
        </c:manualLayout>
      </c:layout>
      <c:barChart>
        <c:barDir val="col"/>
        <c:grouping val="stacked"/>
        <c:ser>
          <c:idx val="2"/>
          <c:order val="0"/>
          <c:tx>
            <c:strRef>
              <c:f>'Gasto Común'!$A$30</c:f>
              <c:strCache>
                <c:ptCount val="1"/>
                <c:pt idx="0">
                  <c:v>Seguridad</c:v>
                </c:pt>
              </c:strCache>
            </c:strRef>
          </c:tx>
          <c:spPr>
            <a:solidFill>
              <a:schemeClr val="accent3"/>
            </a:solidFill>
            <a:ln>
              <a:noFill/>
            </a:ln>
            <a:effectLst/>
          </c:spPr>
          <c:cat>
            <c:numRef>
              <c:f>'Gasto Común'!$BY$27:$CA$27</c:f>
              <c:numCache>
                <c:formatCode>General</c:formatCode>
                <c:ptCount val="3"/>
                <c:pt idx="0">
                  <c:v>2024</c:v>
                </c:pt>
                <c:pt idx="1">
                  <c:v>2025</c:v>
                </c:pt>
                <c:pt idx="2">
                  <c:v>2026</c:v>
                </c:pt>
              </c:numCache>
            </c:numRef>
          </c:cat>
          <c:val>
            <c:numRef>
              <c:f>'Gasto Común'!$BY$30:$CA$30</c:f>
              <c:numCache>
                <c:formatCode>#,##0</c:formatCode>
                <c:ptCount val="3"/>
                <c:pt idx="0">
                  <c:v>4357779.5</c:v>
                </c:pt>
                <c:pt idx="1">
                  <c:v>4585510.8333333293</c:v>
                </c:pt>
                <c:pt idx="2">
                  <c:v>4765125.3333333293</c:v>
                </c:pt>
              </c:numCache>
            </c:numRef>
          </c:val>
          <c:extLst xmlns:c16r2="http://schemas.microsoft.com/office/drawing/2015/06/chart">
            <c:ext xmlns:c16="http://schemas.microsoft.com/office/drawing/2014/chart" uri="{C3380CC4-5D6E-409C-BE32-E72D297353CC}">
              <c16:uniqueId val="{00000000-FFC3-4BDE-BE49-5E1328E0E5BC}"/>
            </c:ext>
          </c:extLst>
        </c:ser>
        <c:ser>
          <c:idx val="3"/>
          <c:order val="1"/>
          <c:tx>
            <c:strRef>
              <c:f>'Gasto Común'!$A$31</c:f>
              <c:strCache>
                <c:ptCount val="1"/>
                <c:pt idx="0">
                  <c:v>Mantenciones y Reparaciones</c:v>
                </c:pt>
              </c:strCache>
            </c:strRef>
          </c:tx>
          <c:spPr>
            <a:solidFill>
              <a:schemeClr val="accent4"/>
            </a:solidFill>
            <a:ln>
              <a:noFill/>
            </a:ln>
            <a:effectLst/>
          </c:spPr>
          <c:cat>
            <c:numRef>
              <c:f>'Gasto Común'!$BY$27:$CA$27</c:f>
              <c:numCache>
                <c:formatCode>General</c:formatCode>
                <c:ptCount val="3"/>
                <c:pt idx="0">
                  <c:v>2024</c:v>
                </c:pt>
                <c:pt idx="1">
                  <c:v>2025</c:v>
                </c:pt>
                <c:pt idx="2">
                  <c:v>2026</c:v>
                </c:pt>
              </c:numCache>
            </c:numRef>
          </c:cat>
          <c:val>
            <c:numRef>
              <c:f>'Gasto Común'!$BY$31:$CA$31</c:f>
              <c:numCache>
                <c:formatCode>#,##0</c:formatCode>
                <c:ptCount val="3"/>
                <c:pt idx="0">
                  <c:v>2518640.6666666665</c:v>
                </c:pt>
                <c:pt idx="1">
                  <c:v>2343059.8333333302</c:v>
                </c:pt>
                <c:pt idx="2">
                  <c:v>2333499.5</c:v>
                </c:pt>
              </c:numCache>
            </c:numRef>
          </c:val>
          <c:extLst xmlns:c16r2="http://schemas.microsoft.com/office/drawing/2015/06/chart">
            <c:ext xmlns:c16="http://schemas.microsoft.com/office/drawing/2014/chart" uri="{C3380CC4-5D6E-409C-BE32-E72D297353CC}">
              <c16:uniqueId val="{00000001-FFC3-4BDE-BE49-5E1328E0E5BC}"/>
            </c:ext>
          </c:extLst>
        </c:ser>
        <c:ser>
          <c:idx val="0"/>
          <c:order val="2"/>
          <c:tx>
            <c:strRef>
              <c:f>'Gasto Común'!$A$28</c:f>
              <c:strCache>
                <c:ptCount val="1"/>
                <c:pt idx="0">
                  <c:v>Servicios Básicos</c:v>
                </c:pt>
              </c:strCache>
            </c:strRef>
          </c:tx>
          <c:spPr>
            <a:solidFill>
              <a:schemeClr val="accent1"/>
            </a:solidFill>
            <a:ln>
              <a:noFill/>
            </a:ln>
            <a:effectLst/>
          </c:spPr>
          <c:cat>
            <c:numRef>
              <c:f>'Gasto Común'!$BY$27:$CA$27</c:f>
              <c:numCache>
                <c:formatCode>General</c:formatCode>
                <c:ptCount val="3"/>
                <c:pt idx="0">
                  <c:v>2024</c:v>
                </c:pt>
                <c:pt idx="1">
                  <c:v>2025</c:v>
                </c:pt>
                <c:pt idx="2">
                  <c:v>2026</c:v>
                </c:pt>
              </c:numCache>
            </c:numRef>
          </c:cat>
          <c:val>
            <c:numRef>
              <c:f>'Gasto Común'!$BY$28:$CA$28</c:f>
              <c:numCache>
                <c:formatCode>#,##0</c:formatCode>
                <c:ptCount val="3"/>
                <c:pt idx="0">
                  <c:v>1551775.4166666667</c:v>
                </c:pt>
                <c:pt idx="1">
                  <c:v>2302061.6666666665</c:v>
                </c:pt>
                <c:pt idx="2">
                  <c:v>1826161.8333333333</c:v>
                </c:pt>
              </c:numCache>
            </c:numRef>
          </c:val>
          <c:extLst xmlns:c16r2="http://schemas.microsoft.com/office/drawing/2015/06/chart">
            <c:ext xmlns:c16="http://schemas.microsoft.com/office/drawing/2014/chart" uri="{C3380CC4-5D6E-409C-BE32-E72D297353CC}">
              <c16:uniqueId val="{00000002-FFC3-4BDE-BE49-5E1328E0E5BC}"/>
            </c:ext>
          </c:extLst>
        </c:ser>
        <c:ser>
          <c:idx val="1"/>
          <c:order val="3"/>
          <c:tx>
            <c:strRef>
              <c:f>'Gasto Común'!$A$29</c:f>
              <c:strCache>
                <c:ptCount val="1"/>
                <c:pt idx="0">
                  <c:v>Servicios Administración</c:v>
                </c:pt>
              </c:strCache>
            </c:strRef>
          </c:tx>
          <c:spPr>
            <a:solidFill>
              <a:schemeClr val="accent2"/>
            </a:solidFill>
            <a:ln>
              <a:noFill/>
            </a:ln>
            <a:effectLst/>
          </c:spPr>
          <c:cat>
            <c:numRef>
              <c:f>'Gasto Común'!$BY$27:$CA$27</c:f>
              <c:numCache>
                <c:formatCode>General</c:formatCode>
                <c:ptCount val="3"/>
                <c:pt idx="0">
                  <c:v>2024</c:v>
                </c:pt>
                <c:pt idx="1">
                  <c:v>2025</c:v>
                </c:pt>
                <c:pt idx="2">
                  <c:v>2026</c:v>
                </c:pt>
              </c:numCache>
            </c:numRef>
          </c:cat>
          <c:val>
            <c:numRef>
              <c:f>'Gasto Común'!$BY$29:$CA$29</c:f>
              <c:numCache>
                <c:formatCode>#,##0</c:formatCode>
                <c:ptCount val="3"/>
                <c:pt idx="0">
                  <c:v>762721.25</c:v>
                </c:pt>
                <c:pt idx="1">
                  <c:v>715298.58333333349</c:v>
                </c:pt>
                <c:pt idx="2">
                  <c:v>778815.5</c:v>
                </c:pt>
              </c:numCache>
            </c:numRef>
          </c:val>
          <c:extLst xmlns:c16r2="http://schemas.microsoft.com/office/drawing/2015/06/chart">
            <c:ext xmlns:c16="http://schemas.microsoft.com/office/drawing/2014/chart" uri="{C3380CC4-5D6E-409C-BE32-E72D297353CC}">
              <c16:uniqueId val="{00000003-FFC3-4BDE-BE49-5E1328E0E5BC}"/>
            </c:ext>
          </c:extLst>
        </c:ser>
        <c:ser>
          <c:idx val="4"/>
          <c:order val="4"/>
          <c:tx>
            <c:strRef>
              <c:f>'Gasto Común'!$A$32</c:f>
              <c:strCache>
                <c:ptCount val="1"/>
                <c:pt idx="0">
                  <c:v>Otros gastos</c:v>
                </c:pt>
              </c:strCache>
            </c:strRef>
          </c:tx>
          <c:spPr>
            <a:solidFill>
              <a:schemeClr val="accent5"/>
            </a:solidFill>
            <a:ln>
              <a:noFill/>
            </a:ln>
            <a:effectLst/>
          </c:spPr>
          <c:cat>
            <c:numRef>
              <c:f>'Gasto Común'!$BY$27:$CA$27</c:f>
              <c:numCache>
                <c:formatCode>General</c:formatCode>
                <c:ptCount val="3"/>
                <c:pt idx="0">
                  <c:v>2024</c:v>
                </c:pt>
                <c:pt idx="1">
                  <c:v>2025</c:v>
                </c:pt>
                <c:pt idx="2">
                  <c:v>2026</c:v>
                </c:pt>
              </c:numCache>
            </c:numRef>
          </c:cat>
          <c:val>
            <c:numRef>
              <c:f>'Gasto Común'!$BY$32:$CA$32</c:f>
              <c:numCache>
                <c:formatCode>#,##0</c:formatCode>
                <c:ptCount val="3"/>
                <c:pt idx="0">
                  <c:v>60807.666666666628</c:v>
                </c:pt>
                <c:pt idx="1">
                  <c:v>62162.833333333336</c:v>
                </c:pt>
                <c:pt idx="2">
                  <c:v>70188</c:v>
                </c:pt>
              </c:numCache>
            </c:numRef>
          </c:val>
          <c:extLst xmlns:c16r2="http://schemas.microsoft.com/office/drawing/2015/06/chart">
            <c:ext xmlns:c16="http://schemas.microsoft.com/office/drawing/2014/chart" uri="{C3380CC4-5D6E-409C-BE32-E72D297353CC}">
              <c16:uniqueId val="{00000004-FFC3-4BDE-BE49-5E1328E0E5BC}"/>
            </c:ext>
          </c:extLst>
        </c:ser>
        <c:dLbls/>
        <c:overlap val="100"/>
        <c:axId val="166979840"/>
        <c:axId val="167014400"/>
      </c:barChart>
      <c:catAx>
        <c:axId val="16697984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ES"/>
          </a:p>
        </c:txPr>
        <c:crossAx val="167014400"/>
        <c:crosses val="autoZero"/>
        <c:auto val="1"/>
        <c:lblAlgn val="ctr"/>
        <c:lblOffset val="100"/>
      </c:catAx>
      <c:valAx>
        <c:axId val="167014400"/>
        <c:scaling>
          <c:orientation val="minMax"/>
        </c:scaling>
        <c:axPos val="l"/>
        <c:majorGridlines>
          <c:spPr>
            <a:ln w="9525" cap="flat" cmpd="sng" algn="ctr">
              <a:solidFill>
                <a:schemeClr val="tx1">
                  <a:lumMod val="15000"/>
                  <a:lumOff val="85000"/>
                </a:schemeClr>
              </a:solidFill>
              <a:round/>
            </a:ln>
            <a:effectLst/>
          </c:spPr>
        </c:majorGridlines>
        <c:numFmt formatCode="#,##0" sourceLinked="1"/>
        <c:maj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ES"/>
          </a:p>
        </c:txPr>
        <c:crossAx val="166979840"/>
        <c:crosses val="autoZero"/>
        <c:crossBetween val="between"/>
      </c:valAx>
      <c:spPr>
        <a:noFill/>
        <a:ln>
          <a:noFill/>
        </a:ln>
        <a:effectLst/>
      </c:spPr>
    </c:plotArea>
    <c:legend>
      <c:legendPos val="r"/>
      <c:layout>
        <c:manualLayout>
          <c:xMode val="edge"/>
          <c:yMode val="edge"/>
          <c:x val="0.58521985155081424"/>
          <c:y val="2.875946122163231E-2"/>
          <c:w val="0.40402746027714304"/>
          <c:h val="0.35596147847877746"/>
        </c:manualLayout>
      </c:layout>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es-ES"/>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autoTitleDeleted val="1"/>
    <c:view3D>
      <c:rotX val="30"/>
      <c:depthPercent val="100"/>
      <c:perspective val="30"/>
    </c:view3D>
    <c:floor>
      <c:spPr>
        <a:noFill/>
        <a:ln>
          <a:noFill/>
        </a:ln>
        <a:effectLst/>
        <a:sp3d/>
      </c:spPr>
    </c:floor>
    <c:sideWall>
      <c:spPr>
        <a:noFill/>
        <a:ln>
          <a:noFill/>
        </a:ln>
        <a:effectLst/>
        <a:sp3d/>
      </c:spPr>
    </c:sideWall>
    <c:backWall>
      <c:spPr>
        <a:noFill/>
        <a:ln>
          <a:noFill/>
        </a:ln>
        <a:effectLst/>
        <a:sp3d/>
      </c:spPr>
    </c:backWall>
    <c:plotArea>
      <c:layout/>
      <c:pie3DChart>
        <c:varyColors val="1"/>
        <c:ser>
          <c:idx val="0"/>
          <c:order val="0"/>
          <c:explosion val="6"/>
          <c:dPt>
            <c:idx val="0"/>
            <c:spPr>
              <a:solidFill>
                <a:schemeClr val="accent1"/>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EB46-44FA-8CCF-386AB873688F}"/>
              </c:ext>
            </c:extLst>
          </c:dPt>
          <c:dPt>
            <c:idx val="1"/>
            <c:spPr>
              <a:solidFill>
                <a:schemeClr val="accent2"/>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EB46-44FA-8CCF-386AB873688F}"/>
              </c:ext>
            </c:extLst>
          </c:dPt>
          <c:dPt>
            <c:idx val="2"/>
            <c:spPr>
              <a:solidFill>
                <a:schemeClr val="accent3"/>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5-EB46-44FA-8CCF-386AB873688F}"/>
              </c:ext>
            </c:extLst>
          </c:dPt>
          <c:dPt>
            <c:idx val="3"/>
            <c:spPr>
              <a:solidFill>
                <a:schemeClr val="accent4"/>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7-EB46-44FA-8CCF-386AB873688F}"/>
              </c:ext>
            </c:extLst>
          </c:dPt>
          <c:dPt>
            <c:idx val="4"/>
            <c:spPr>
              <a:solidFill>
                <a:schemeClr val="accent5"/>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9-EB46-44FA-8CCF-386AB873688F}"/>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s-ES"/>
              </a:p>
            </c:txPr>
            <c:showPercent val="1"/>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'Gasto Común'!$A$28:$A$32</c:f>
              <c:strCache>
                <c:ptCount val="5"/>
                <c:pt idx="0">
                  <c:v>Servicios Básicos</c:v>
                </c:pt>
                <c:pt idx="1">
                  <c:v>Servicios Administración</c:v>
                </c:pt>
                <c:pt idx="2">
                  <c:v>Seguridad</c:v>
                </c:pt>
                <c:pt idx="3">
                  <c:v>Mantenciones y Reparaciones</c:v>
                </c:pt>
                <c:pt idx="4">
                  <c:v>Otros gastos</c:v>
                </c:pt>
              </c:strCache>
            </c:strRef>
          </c:cat>
          <c:val>
            <c:numRef>
              <c:f>'Gasto Común'!$CA$28:$CA$32</c:f>
              <c:numCache>
                <c:formatCode>#,##0</c:formatCode>
                <c:ptCount val="5"/>
                <c:pt idx="0">
                  <c:v>1826161.8333333333</c:v>
                </c:pt>
                <c:pt idx="1">
                  <c:v>778815.5</c:v>
                </c:pt>
                <c:pt idx="2">
                  <c:v>4765125.3333333293</c:v>
                </c:pt>
                <c:pt idx="3">
                  <c:v>2333499.5</c:v>
                </c:pt>
                <c:pt idx="4">
                  <c:v>70188</c:v>
                </c:pt>
              </c:numCache>
            </c:numRef>
          </c:val>
          <c:extLst xmlns:c16r2="http://schemas.microsoft.com/office/drawing/2015/06/chart">
            <c:ext xmlns:c16="http://schemas.microsoft.com/office/drawing/2014/chart" uri="{C3380CC4-5D6E-409C-BE32-E72D297353CC}">
              <c16:uniqueId val="{0000000A-EB46-44FA-8CCF-386AB873688F}"/>
            </c:ext>
          </c:extLst>
        </c:ser>
        <c:dLbls/>
      </c:pie3DChart>
      <c:spPr>
        <a:noFill/>
        <a:ln>
          <a:noFill/>
        </a:ln>
        <a:effectLst/>
      </c:spPr>
    </c:plotArea>
    <c:plotVisOnly val="1"/>
    <c:dispBlanksAs val="zero"/>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plotArea>
      <c:layout>
        <c:manualLayout>
          <c:layoutTarget val="inner"/>
          <c:xMode val="edge"/>
          <c:yMode val="edge"/>
          <c:x val="0.10337808034412357"/>
          <c:y val="9.7696768535799644E-2"/>
          <c:w val="0.87463117891513564"/>
          <c:h val="0.58264399241761444"/>
        </c:manualLayout>
      </c:layout>
      <c:barChart>
        <c:barDir val="col"/>
        <c:grouping val="stacked"/>
        <c:ser>
          <c:idx val="0"/>
          <c:order val="0"/>
          <c:dLbls>
            <c:dLbl>
              <c:idx val="17"/>
              <c:layout>
                <c:manualLayout>
                  <c:x val="0"/>
                  <c:y val="-0.27740745162682739"/>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C6D5-4E91-89BB-8B955315B8D7}"/>
                </c:ext>
              </c:extLst>
            </c:dLbl>
            <c:delete val="1"/>
            <c:extLst xmlns:c16r2="http://schemas.microsoft.com/office/drawing/2015/06/chart">
              <c:ext xmlns:c15="http://schemas.microsoft.com/office/drawing/2012/chart" uri="{CE6537A1-D6FC-4f65-9D91-7224C49458BB}">
                <c15:showLeaderLines val="1"/>
              </c:ext>
            </c:extLst>
          </c:dLbls>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Común'!$BE$34:$BV$34</c:f>
              <c:numCache>
                <c:formatCode>#,##0</c:formatCode>
                <c:ptCount val="18"/>
                <c:pt idx="0">
                  <c:v>10923475</c:v>
                </c:pt>
                <c:pt idx="1">
                  <c:v>10906593</c:v>
                </c:pt>
                <c:pt idx="2">
                  <c:v>10849266</c:v>
                </c:pt>
                <c:pt idx="3">
                  <c:v>10841916</c:v>
                </c:pt>
                <c:pt idx="4">
                  <c:v>10353293</c:v>
                </c:pt>
                <c:pt idx="5">
                  <c:v>9511711</c:v>
                </c:pt>
                <c:pt idx="6">
                  <c:v>9419088</c:v>
                </c:pt>
                <c:pt idx="7">
                  <c:v>9452711</c:v>
                </c:pt>
                <c:pt idx="8">
                  <c:v>9410768</c:v>
                </c:pt>
                <c:pt idx="9">
                  <c:v>9414655</c:v>
                </c:pt>
                <c:pt idx="10">
                  <c:v>9507487</c:v>
                </c:pt>
                <c:pt idx="11">
                  <c:v>9506162</c:v>
                </c:pt>
                <c:pt idx="12">
                  <c:v>9676706</c:v>
                </c:pt>
                <c:pt idx="13">
                  <c:v>9670039</c:v>
                </c:pt>
                <c:pt idx="14">
                  <c:v>9794195</c:v>
                </c:pt>
                <c:pt idx="15">
                  <c:v>9852671</c:v>
                </c:pt>
                <c:pt idx="16">
                  <c:v>9999702</c:v>
                </c:pt>
                <c:pt idx="17">
                  <c:v>9649428</c:v>
                </c:pt>
              </c:numCache>
            </c:numRef>
          </c:val>
          <c:extLst xmlns:c16r2="http://schemas.microsoft.com/office/drawing/2015/06/chart">
            <c:ext xmlns:c16="http://schemas.microsoft.com/office/drawing/2014/chart" uri="{C3380CC4-5D6E-409C-BE32-E72D297353CC}">
              <c16:uniqueId val="{00000000-C6D5-4E91-89BB-8B955315B8D7}"/>
            </c:ext>
          </c:extLst>
        </c:ser>
        <c:dLbls/>
        <c:overlap val="100"/>
        <c:axId val="162377088"/>
        <c:axId val="166695680"/>
      </c:barChart>
      <c:dateAx>
        <c:axId val="162377088"/>
        <c:scaling>
          <c:orientation val="minMax"/>
        </c:scaling>
        <c:axPos val="b"/>
        <c:numFmt formatCode="mmm/yy" sourceLinked="1"/>
        <c:tickLblPos val="nextTo"/>
        <c:crossAx val="166695680"/>
        <c:crosses val="autoZero"/>
        <c:auto val="1"/>
        <c:lblOffset val="100"/>
        <c:baseTimeUnit val="months"/>
      </c:dateAx>
      <c:valAx>
        <c:axId val="166695680"/>
        <c:scaling>
          <c:orientation val="minMax"/>
          <c:min val="0"/>
        </c:scaling>
        <c:axPos val="l"/>
        <c:majorGridlines/>
        <c:numFmt formatCode="#,##0" sourceLinked="1"/>
        <c:tickLblPos val="nextTo"/>
        <c:crossAx val="162377088"/>
        <c:crosses val="autoZero"/>
        <c:crossBetween val="between"/>
      </c:valAx>
    </c:plotArea>
    <c:plotVisOnly val="1"/>
    <c:dispBlanksAs val="gap"/>
  </c:chart>
  <c:txPr>
    <a:bodyPr/>
    <a:lstStyle/>
    <a:p>
      <a:pPr>
        <a:defRPr sz="1400"/>
      </a:pPr>
      <a:endParaRPr lang="es-ES"/>
    </a:p>
  </c:tx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plotArea>
      <c:layout>
        <c:manualLayout>
          <c:layoutTarget val="inner"/>
          <c:xMode val="edge"/>
          <c:yMode val="edge"/>
          <c:x val="9.4885332926823912E-2"/>
          <c:y val="7.134099483398644E-2"/>
          <c:w val="0.89258759757349682"/>
          <c:h val="0.62636453928763747"/>
        </c:manualLayout>
      </c:layout>
      <c:barChart>
        <c:barDir val="col"/>
        <c:grouping val="stacked"/>
        <c:ser>
          <c:idx val="2"/>
          <c:order val="0"/>
          <c:tx>
            <c:strRef>
              <c:f>'Gasto Común'!$A$30</c:f>
              <c:strCache>
                <c:ptCount val="1"/>
                <c:pt idx="0">
                  <c:v>Seguridad</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Común'!$BE$30:$BV$30</c:f>
              <c:numCache>
                <c:formatCode>#,##0</c:formatCode>
                <c:ptCount val="18"/>
                <c:pt idx="0">
                  <c:v>4489138</c:v>
                </c:pt>
                <c:pt idx="1">
                  <c:v>4489138</c:v>
                </c:pt>
                <c:pt idx="2">
                  <c:v>4489138</c:v>
                </c:pt>
                <c:pt idx="3">
                  <c:v>4489138</c:v>
                </c:pt>
                <c:pt idx="4">
                  <c:v>4572716</c:v>
                </c:pt>
                <c:pt idx="5">
                  <c:v>4570172</c:v>
                </c:pt>
                <c:pt idx="6">
                  <c:v>4578920</c:v>
                </c:pt>
                <c:pt idx="7">
                  <c:v>4675454</c:v>
                </c:pt>
                <c:pt idx="8">
                  <c:v>4651278</c:v>
                </c:pt>
                <c:pt idx="9">
                  <c:v>4659002</c:v>
                </c:pt>
                <c:pt idx="10">
                  <c:v>4679822</c:v>
                </c:pt>
                <c:pt idx="11">
                  <c:v>4682214</c:v>
                </c:pt>
                <c:pt idx="12">
                  <c:v>4675077</c:v>
                </c:pt>
                <c:pt idx="13">
                  <c:v>4778371</c:v>
                </c:pt>
                <c:pt idx="14">
                  <c:v>4956967</c:v>
                </c:pt>
                <c:pt idx="15">
                  <c:v>4731388</c:v>
                </c:pt>
                <c:pt idx="16">
                  <c:v>4742467</c:v>
                </c:pt>
                <c:pt idx="17">
                  <c:v>4706482</c:v>
                </c:pt>
              </c:numCache>
            </c:numRef>
          </c:val>
          <c:extLst xmlns:c16r2="http://schemas.microsoft.com/office/drawing/2015/06/chart">
            <c:ext xmlns:c16="http://schemas.microsoft.com/office/drawing/2014/chart" uri="{C3380CC4-5D6E-409C-BE32-E72D297353CC}">
              <c16:uniqueId val="{00000000-9394-43F2-A13C-7493342F89AD}"/>
            </c:ext>
          </c:extLst>
        </c:ser>
        <c:ser>
          <c:idx val="3"/>
          <c:order val="1"/>
          <c:tx>
            <c:strRef>
              <c:f>'Gasto Común'!$A$31</c:f>
              <c:strCache>
                <c:ptCount val="1"/>
                <c:pt idx="0">
                  <c:v>Mantenciones y Reparaciones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Común'!$BE$31:$BV$31</c:f>
              <c:numCache>
                <c:formatCode>#,##0</c:formatCode>
                <c:ptCount val="18"/>
                <c:pt idx="0">
                  <c:v>2103995</c:v>
                </c:pt>
                <c:pt idx="1">
                  <c:v>2409529</c:v>
                </c:pt>
                <c:pt idx="2">
                  <c:v>3480726</c:v>
                </c:pt>
                <c:pt idx="3">
                  <c:v>2934019</c:v>
                </c:pt>
                <c:pt idx="4">
                  <c:v>2818772</c:v>
                </c:pt>
                <c:pt idx="5">
                  <c:v>1909399</c:v>
                </c:pt>
                <c:pt idx="6">
                  <c:v>2016058</c:v>
                </c:pt>
                <c:pt idx="7">
                  <c:v>2092434</c:v>
                </c:pt>
                <c:pt idx="8">
                  <c:v>1942355</c:v>
                </c:pt>
                <c:pt idx="9">
                  <c:v>2199137</c:v>
                </c:pt>
                <c:pt idx="10">
                  <c:v>2115708</c:v>
                </c:pt>
                <c:pt idx="11">
                  <c:v>2094586</c:v>
                </c:pt>
                <c:pt idx="12">
                  <c:v>2041328</c:v>
                </c:pt>
                <c:pt idx="13">
                  <c:v>1861665</c:v>
                </c:pt>
                <c:pt idx="14">
                  <c:v>2071157</c:v>
                </c:pt>
                <c:pt idx="15">
                  <c:v>2343730</c:v>
                </c:pt>
                <c:pt idx="16">
                  <c:v>2938390</c:v>
                </c:pt>
                <c:pt idx="17">
                  <c:v>2744727</c:v>
                </c:pt>
              </c:numCache>
            </c:numRef>
          </c:val>
          <c:extLst xmlns:c16r2="http://schemas.microsoft.com/office/drawing/2015/06/chart">
            <c:ext xmlns:c16="http://schemas.microsoft.com/office/drawing/2014/chart" uri="{C3380CC4-5D6E-409C-BE32-E72D297353CC}">
              <c16:uniqueId val="{00000001-9394-43F2-A13C-7493342F89AD}"/>
            </c:ext>
          </c:extLst>
        </c:ser>
        <c:ser>
          <c:idx val="0"/>
          <c:order val="2"/>
          <c:tx>
            <c:strRef>
              <c:f>'Gasto Común'!$A$28</c:f>
              <c:strCache>
                <c:ptCount val="1"/>
                <c:pt idx="0">
                  <c:v>Servicios Básicos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Común'!$BE$28:$BV$28</c:f>
              <c:numCache>
                <c:formatCode>#,##0</c:formatCode>
                <c:ptCount val="18"/>
                <c:pt idx="0">
                  <c:v>3519147</c:v>
                </c:pt>
                <c:pt idx="1">
                  <c:v>3205729</c:v>
                </c:pt>
                <c:pt idx="2">
                  <c:v>2371613</c:v>
                </c:pt>
                <c:pt idx="3">
                  <c:v>2566560</c:v>
                </c:pt>
                <c:pt idx="4">
                  <c:v>2159605</c:v>
                </c:pt>
                <c:pt idx="5">
                  <c:v>2229939</c:v>
                </c:pt>
                <c:pt idx="6">
                  <c:v>2021907</c:v>
                </c:pt>
                <c:pt idx="7">
                  <c:v>1882619</c:v>
                </c:pt>
                <c:pt idx="8">
                  <c:v>2014926</c:v>
                </c:pt>
                <c:pt idx="9">
                  <c:v>1821596</c:v>
                </c:pt>
                <c:pt idx="10">
                  <c:v>1906848</c:v>
                </c:pt>
                <c:pt idx="11">
                  <c:v>1924251</c:v>
                </c:pt>
                <c:pt idx="12">
                  <c:v>2155189</c:v>
                </c:pt>
                <c:pt idx="13">
                  <c:v>2224890</c:v>
                </c:pt>
                <c:pt idx="14">
                  <c:v>1960957</c:v>
                </c:pt>
                <c:pt idx="15">
                  <c:v>1972438</c:v>
                </c:pt>
                <c:pt idx="16">
                  <c:v>1513729</c:v>
                </c:pt>
                <c:pt idx="17">
                  <c:v>1129768</c:v>
                </c:pt>
              </c:numCache>
            </c:numRef>
          </c:val>
          <c:extLst xmlns:c16r2="http://schemas.microsoft.com/office/drawing/2015/06/chart">
            <c:ext xmlns:c16="http://schemas.microsoft.com/office/drawing/2014/chart" uri="{C3380CC4-5D6E-409C-BE32-E72D297353CC}">
              <c16:uniqueId val="{00000002-9394-43F2-A13C-7493342F89AD}"/>
            </c:ext>
          </c:extLst>
        </c:ser>
        <c:ser>
          <c:idx val="1"/>
          <c:order val="3"/>
          <c:tx>
            <c:strRef>
              <c:f>'Gasto Común'!$A$29</c:f>
              <c:strCache>
                <c:ptCount val="1"/>
                <c:pt idx="0">
                  <c:v>Servicios Administración</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Común'!$BE$29:$BV$29</c:f>
              <c:numCache>
                <c:formatCode>#,##0</c:formatCode>
                <c:ptCount val="18"/>
                <c:pt idx="0">
                  <c:v>743909</c:v>
                </c:pt>
                <c:pt idx="1">
                  <c:v>734911</c:v>
                </c:pt>
                <c:pt idx="2">
                  <c:v>440503</c:v>
                </c:pt>
                <c:pt idx="3">
                  <c:v>784913</c:v>
                </c:pt>
                <c:pt idx="4">
                  <c:v>734914</c:v>
                </c:pt>
                <c:pt idx="5">
                  <c:v>734915</c:v>
                </c:pt>
                <c:pt idx="6">
                  <c:v>734917</c:v>
                </c:pt>
                <c:pt idx="7">
                  <c:v>734918</c:v>
                </c:pt>
                <c:pt idx="8">
                  <c:v>734919</c:v>
                </c:pt>
                <c:pt idx="9">
                  <c:v>734920</c:v>
                </c:pt>
                <c:pt idx="10">
                  <c:v>734921</c:v>
                </c:pt>
                <c:pt idx="11">
                  <c:v>734923</c:v>
                </c:pt>
                <c:pt idx="12">
                  <c:v>734924</c:v>
                </c:pt>
                <c:pt idx="13">
                  <c:v>734925</c:v>
                </c:pt>
                <c:pt idx="14">
                  <c:v>734926</c:v>
                </c:pt>
                <c:pt idx="15">
                  <c:v>734927</c:v>
                </c:pt>
                <c:pt idx="16">
                  <c:v>734928</c:v>
                </c:pt>
                <c:pt idx="17">
                  <c:v>998263</c:v>
                </c:pt>
              </c:numCache>
            </c:numRef>
          </c:val>
          <c:extLst xmlns:c16r2="http://schemas.microsoft.com/office/drawing/2015/06/chart">
            <c:ext xmlns:c16="http://schemas.microsoft.com/office/drawing/2014/chart" uri="{C3380CC4-5D6E-409C-BE32-E72D297353CC}">
              <c16:uniqueId val="{00000003-9394-43F2-A13C-7493342F89AD}"/>
            </c:ext>
          </c:extLst>
        </c:ser>
        <c:ser>
          <c:idx val="4"/>
          <c:order val="4"/>
          <c:tx>
            <c:strRef>
              <c:f>'Gasto Común'!$A$32</c:f>
              <c:strCache>
                <c:ptCount val="1"/>
                <c:pt idx="0">
                  <c:v>Otros gastos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Común'!$B$32:$S$32</c:f>
            </c:numRef>
          </c:val>
          <c:extLst xmlns:c16r2="http://schemas.microsoft.com/office/drawing/2015/06/chart">
            <c:ext xmlns:c16="http://schemas.microsoft.com/office/drawing/2014/chart" uri="{C3380CC4-5D6E-409C-BE32-E72D297353CC}">
              <c16:uniqueId val="{00000004-9394-43F2-A13C-7493342F89AD}"/>
            </c:ext>
          </c:extLst>
        </c:ser>
        <c:ser>
          <c:idx val="5"/>
          <c:order val="5"/>
          <c:tx>
            <c:strRef>
              <c:f>'Gasto Común'!$A$32</c:f>
              <c:strCache>
                <c:ptCount val="1"/>
                <c:pt idx="0">
                  <c:v>Otros gastos</c:v>
                </c:pt>
              </c:strCache>
            </c:strRef>
          </c:tx>
          <c:spPr>
            <a:solidFill>
              <a:schemeClr val="accent5">
                <a:lumMod val="40000"/>
                <a:lumOff val="60000"/>
              </a:schemeClr>
            </a:solidFill>
            <a:ln>
              <a:solidFill>
                <a:schemeClr val="accent5">
                  <a:lumMod val="40000"/>
                  <a:lumOff val="60000"/>
                </a:schemeClr>
              </a:solidFill>
            </a:ln>
          </c:spPr>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Común'!$BE$32:$BV$32</c:f>
              <c:numCache>
                <c:formatCode>#,##0</c:formatCode>
                <c:ptCount val="18"/>
                <c:pt idx="0">
                  <c:v>67286</c:v>
                </c:pt>
                <c:pt idx="1">
                  <c:v>67286</c:v>
                </c:pt>
                <c:pt idx="2">
                  <c:v>67286</c:v>
                </c:pt>
                <c:pt idx="3">
                  <c:v>67286</c:v>
                </c:pt>
                <c:pt idx="4">
                  <c:v>67286</c:v>
                </c:pt>
                <c:pt idx="5">
                  <c:v>67286</c:v>
                </c:pt>
                <c:pt idx="6">
                  <c:v>67286</c:v>
                </c:pt>
                <c:pt idx="7">
                  <c:v>67286</c:v>
                </c:pt>
                <c:pt idx="8">
                  <c:v>67290</c:v>
                </c:pt>
                <c:pt idx="9">
                  <c:v>0</c:v>
                </c:pt>
                <c:pt idx="10">
                  <c:v>70188</c:v>
                </c:pt>
                <c:pt idx="11">
                  <c:v>70188</c:v>
                </c:pt>
                <c:pt idx="12">
                  <c:v>70188</c:v>
                </c:pt>
                <c:pt idx="13">
                  <c:v>70188</c:v>
                </c:pt>
                <c:pt idx="14">
                  <c:v>70188</c:v>
                </c:pt>
                <c:pt idx="15">
                  <c:v>70188</c:v>
                </c:pt>
                <c:pt idx="16">
                  <c:v>70188</c:v>
                </c:pt>
                <c:pt idx="17">
                  <c:v>70188</c:v>
                </c:pt>
              </c:numCache>
            </c:numRef>
          </c:val>
          <c:extLst xmlns:c16r2="http://schemas.microsoft.com/office/drawing/2015/06/chart">
            <c:ext xmlns:c16="http://schemas.microsoft.com/office/drawing/2014/chart" uri="{C3380CC4-5D6E-409C-BE32-E72D297353CC}">
              <c16:uniqueId val="{00000005-9394-43F2-A13C-7493342F89AD}"/>
            </c:ext>
          </c:extLst>
        </c:ser>
        <c:dLbls/>
        <c:overlap val="100"/>
        <c:axId val="168540032"/>
        <c:axId val="168579072"/>
      </c:barChart>
      <c:dateAx>
        <c:axId val="168540032"/>
        <c:scaling>
          <c:orientation val="minMax"/>
        </c:scaling>
        <c:axPos val="b"/>
        <c:numFmt formatCode="mmm/yy" sourceLinked="1"/>
        <c:tickLblPos val="nextTo"/>
        <c:crossAx val="168579072"/>
        <c:crosses val="autoZero"/>
        <c:auto val="1"/>
        <c:lblOffset val="100"/>
        <c:baseTimeUnit val="months"/>
      </c:dateAx>
      <c:valAx>
        <c:axId val="168579072"/>
        <c:scaling>
          <c:orientation val="minMax"/>
        </c:scaling>
        <c:axPos val="l"/>
        <c:majorGridlines/>
        <c:numFmt formatCode="#,##0" sourceLinked="1"/>
        <c:tickLblPos val="nextTo"/>
        <c:crossAx val="168540032"/>
        <c:crosses val="autoZero"/>
        <c:crossBetween val="between"/>
      </c:valAx>
    </c:plotArea>
    <c:legend>
      <c:legendPos val="b"/>
      <c:layout>
        <c:manualLayout>
          <c:xMode val="edge"/>
          <c:yMode val="edge"/>
          <c:x val="1.306662123324831E-2"/>
          <c:y val="0.91237579128665547"/>
          <c:w val="0.96817254536242858"/>
          <c:h val="6.9444268821665531E-2"/>
        </c:manualLayout>
      </c:layout>
    </c:legend>
    <c:plotVisOnly val="1"/>
    <c:dispBlanksAs val="gap"/>
  </c:chart>
  <c:spPr>
    <a:ln>
      <a:noFill/>
    </a:ln>
  </c:spPr>
  <c:txPr>
    <a:bodyPr/>
    <a:lstStyle/>
    <a:p>
      <a:pPr>
        <a:defRPr sz="1400"/>
      </a:pPr>
      <a:endParaRPr lang="es-ES"/>
    </a:p>
  </c:txPr>
  <c:externalData r:id="rId2"/>
</c:chartSpace>
</file>

<file path=ppt/charts/chart6.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plotArea>
      <c:layout>
        <c:manualLayout>
          <c:layoutTarget val="inner"/>
          <c:xMode val="edge"/>
          <c:yMode val="edge"/>
          <c:x val="9.4885332926823912E-2"/>
          <c:y val="7.134099483398644E-2"/>
          <c:w val="0.89258759757349682"/>
          <c:h val="0.62636453928763747"/>
        </c:manualLayout>
      </c:layout>
      <c:barChart>
        <c:barDir val="col"/>
        <c:grouping val="stacked"/>
        <c:ser>
          <c:idx val="2"/>
          <c:order val="0"/>
          <c:tx>
            <c:strRef>
              <c:f>'Gasto Común'!$A$30</c:f>
              <c:strCache>
                <c:ptCount val="1"/>
                <c:pt idx="0">
                  <c:v>Seguridad</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Común'!$BE$30:$BV$30</c:f>
              <c:numCache>
                <c:formatCode>#,##0</c:formatCode>
                <c:ptCount val="18"/>
                <c:pt idx="0">
                  <c:v>4489138</c:v>
                </c:pt>
                <c:pt idx="1">
                  <c:v>4489138</c:v>
                </c:pt>
                <c:pt idx="2">
                  <c:v>4489138</c:v>
                </c:pt>
                <c:pt idx="3">
                  <c:v>4489138</c:v>
                </c:pt>
                <c:pt idx="4">
                  <c:v>4572716</c:v>
                </c:pt>
                <c:pt idx="5">
                  <c:v>4570172</c:v>
                </c:pt>
                <c:pt idx="6">
                  <c:v>4578920</c:v>
                </c:pt>
                <c:pt idx="7">
                  <c:v>4675454</c:v>
                </c:pt>
                <c:pt idx="8">
                  <c:v>4651278</c:v>
                </c:pt>
                <c:pt idx="9">
                  <c:v>4659002</c:v>
                </c:pt>
                <c:pt idx="10">
                  <c:v>4679822</c:v>
                </c:pt>
                <c:pt idx="11">
                  <c:v>4682214</c:v>
                </c:pt>
                <c:pt idx="12">
                  <c:v>4675077</c:v>
                </c:pt>
                <c:pt idx="13">
                  <c:v>4778371</c:v>
                </c:pt>
                <c:pt idx="14">
                  <c:v>4956967</c:v>
                </c:pt>
                <c:pt idx="15">
                  <c:v>4731388</c:v>
                </c:pt>
                <c:pt idx="16">
                  <c:v>4742467</c:v>
                </c:pt>
                <c:pt idx="17">
                  <c:v>4706482</c:v>
                </c:pt>
              </c:numCache>
            </c:numRef>
          </c:val>
          <c:extLst xmlns:c16r2="http://schemas.microsoft.com/office/drawing/2015/06/chart">
            <c:ext xmlns:c16="http://schemas.microsoft.com/office/drawing/2014/chart" uri="{C3380CC4-5D6E-409C-BE32-E72D297353CC}">
              <c16:uniqueId val="{00000000-9394-43F2-A13C-7493342F89AD}"/>
            </c:ext>
          </c:extLst>
        </c:ser>
        <c:ser>
          <c:idx val="3"/>
          <c:order val="1"/>
          <c:tx>
            <c:strRef>
              <c:f>'Gasto Común'!$A$31</c:f>
              <c:strCache>
                <c:ptCount val="1"/>
                <c:pt idx="0">
                  <c:v>Mantenciones y Reparaciones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Común'!$BE$31:$BV$31</c:f>
              <c:numCache>
                <c:formatCode>#,##0</c:formatCode>
                <c:ptCount val="18"/>
                <c:pt idx="0">
                  <c:v>2103995</c:v>
                </c:pt>
                <c:pt idx="1">
                  <c:v>2409529</c:v>
                </c:pt>
                <c:pt idx="2">
                  <c:v>3480726</c:v>
                </c:pt>
                <c:pt idx="3">
                  <c:v>2934019</c:v>
                </c:pt>
                <c:pt idx="4">
                  <c:v>2818772</c:v>
                </c:pt>
                <c:pt idx="5">
                  <c:v>1909399</c:v>
                </c:pt>
                <c:pt idx="6">
                  <c:v>2016058</c:v>
                </c:pt>
                <c:pt idx="7">
                  <c:v>2092434</c:v>
                </c:pt>
                <c:pt idx="8">
                  <c:v>1942355</c:v>
                </c:pt>
                <c:pt idx="9">
                  <c:v>2199137</c:v>
                </c:pt>
                <c:pt idx="10">
                  <c:v>2115708</c:v>
                </c:pt>
                <c:pt idx="11">
                  <c:v>2094586</c:v>
                </c:pt>
                <c:pt idx="12">
                  <c:v>2041328</c:v>
                </c:pt>
                <c:pt idx="13">
                  <c:v>1861665</c:v>
                </c:pt>
                <c:pt idx="14">
                  <c:v>2071157</c:v>
                </c:pt>
                <c:pt idx="15">
                  <c:v>2343730</c:v>
                </c:pt>
                <c:pt idx="16">
                  <c:v>2938390</c:v>
                </c:pt>
                <c:pt idx="17">
                  <c:v>2744727</c:v>
                </c:pt>
              </c:numCache>
            </c:numRef>
          </c:val>
          <c:extLst xmlns:c16r2="http://schemas.microsoft.com/office/drawing/2015/06/chart">
            <c:ext xmlns:c16="http://schemas.microsoft.com/office/drawing/2014/chart" uri="{C3380CC4-5D6E-409C-BE32-E72D297353CC}">
              <c16:uniqueId val="{00000001-9394-43F2-A13C-7493342F89AD}"/>
            </c:ext>
          </c:extLst>
        </c:ser>
        <c:ser>
          <c:idx val="0"/>
          <c:order val="2"/>
          <c:tx>
            <c:strRef>
              <c:f>'Gasto Común'!$A$28</c:f>
              <c:strCache>
                <c:ptCount val="1"/>
                <c:pt idx="0">
                  <c:v>Servicios Básicos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Común'!$BE$28:$BV$28</c:f>
              <c:numCache>
                <c:formatCode>#,##0</c:formatCode>
                <c:ptCount val="18"/>
                <c:pt idx="0">
                  <c:v>3519147</c:v>
                </c:pt>
                <c:pt idx="1">
                  <c:v>3205729</c:v>
                </c:pt>
                <c:pt idx="2">
                  <c:v>2371613</c:v>
                </c:pt>
                <c:pt idx="3">
                  <c:v>2566560</c:v>
                </c:pt>
                <c:pt idx="4">
                  <c:v>2159605</c:v>
                </c:pt>
                <c:pt idx="5">
                  <c:v>2229939</c:v>
                </c:pt>
                <c:pt idx="6">
                  <c:v>2021907</c:v>
                </c:pt>
                <c:pt idx="7">
                  <c:v>1882619</c:v>
                </c:pt>
                <c:pt idx="8">
                  <c:v>2014926</c:v>
                </c:pt>
                <c:pt idx="9">
                  <c:v>1821596</c:v>
                </c:pt>
                <c:pt idx="10">
                  <c:v>1906848</c:v>
                </c:pt>
                <c:pt idx="11">
                  <c:v>1924251</c:v>
                </c:pt>
                <c:pt idx="12">
                  <c:v>2155189</c:v>
                </c:pt>
                <c:pt idx="13">
                  <c:v>2224890</c:v>
                </c:pt>
                <c:pt idx="14">
                  <c:v>1960957</c:v>
                </c:pt>
                <c:pt idx="15">
                  <c:v>1972438</c:v>
                </c:pt>
                <c:pt idx="16">
                  <c:v>1513729</c:v>
                </c:pt>
                <c:pt idx="17">
                  <c:v>1129768</c:v>
                </c:pt>
              </c:numCache>
            </c:numRef>
          </c:val>
          <c:extLst xmlns:c16r2="http://schemas.microsoft.com/office/drawing/2015/06/chart">
            <c:ext xmlns:c16="http://schemas.microsoft.com/office/drawing/2014/chart" uri="{C3380CC4-5D6E-409C-BE32-E72D297353CC}">
              <c16:uniqueId val="{00000002-9394-43F2-A13C-7493342F89AD}"/>
            </c:ext>
          </c:extLst>
        </c:ser>
        <c:ser>
          <c:idx val="1"/>
          <c:order val="3"/>
          <c:tx>
            <c:strRef>
              <c:f>'Gasto Común'!$A$29</c:f>
              <c:strCache>
                <c:ptCount val="1"/>
                <c:pt idx="0">
                  <c:v>Servicios Administración</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Común'!$BE$29:$BV$29</c:f>
              <c:numCache>
                <c:formatCode>#,##0</c:formatCode>
                <c:ptCount val="18"/>
                <c:pt idx="0">
                  <c:v>743909</c:v>
                </c:pt>
                <c:pt idx="1">
                  <c:v>734911</c:v>
                </c:pt>
                <c:pt idx="2">
                  <c:v>440503</c:v>
                </c:pt>
                <c:pt idx="3">
                  <c:v>784913</c:v>
                </c:pt>
                <c:pt idx="4">
                  <c:v>734914</c:v>
                </c:pt>
                <c:pt idx="5">
                  <c:v>734915</c:v>
                </c:pt>
                <c:pt idx="6">
                  <c:v>734917</c:v>
                </c:pt>
                <c:pt idx="7">
                  <c:v>734918</c:v>
                </c:pt>
                <c:pt idx="8">
                  <c:v>734919</c:v>
                </c:pt>
                <c:pt idx="9">
                  <c:v>734920</c:v>
                </c:pt>
                <c:pt idx="10">
                  <c:v>734921</c:v>
                </c:pt>
                <c:pt idx="11">
                  <c:v>734923</c:v>
                </c:pt>
                <c:pt idx="12">
                  <c:v>734924</c:v>
                </c:pt>
                <c:pt idx="13">
                  <c:v>734925</c:v>
                </c:pt>
                <c:pt idx="14">
                  <c:v>734926</c:v>
                </c:pt>
                <c:pt idx="15">
                  <c:v>734927</c:v>
                </c:pt>
                <c:pt idx="16">
                  <c:v>734928</c:v>
                </c:pt>
                <c:pt idx="17">
                  <c:v>998263</c:v>
                </c:pt>
              </c:numCache>
            </c:numRef>
          </c:val>
          <c:extLst xmlns:c16r2="http://schemas.microsoft.com/office/drawing/2015/06/chart">
            <c:ext xmlns:c16="http://schemas.microsoft.com/office/drawing/2014/chart" uri="{C3380CC4-5D6E-409C-BE32-E72D297353CC}">
              <c16:uniqueId val="{00000003-9394-43F2-A13C-7493342F89AD}"/>
            </c:ext>
          </c:extLst>
        </c:ser>
        <c:ser>
          <c:idx val="4"/>
          <c:order val="4"/>
          <c:tx>
            <c:strRef>
              <c:f>'Gasto Común'!$A$32</c:f>
              <c:strCache>
                <c:ptCount val="1"/>
                <c:pt idx="0">
                  <c:v>Otros gastos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Común'!$B$32:$S$32</c:f>
            </c:numRef>
          </c:val>
          <c:extLst xmlns:c16r2="http://schemas.microsoft.com/office/drawing/2015/06/chart">
            <c:ext xmlns:c16="http://schemas.microsoft.com/office/drawing/2014/chart" uri="{C3380CC4-5D6E-409C-BE32-E72D297353CC}">
              <c16:uniqueId val="{00000004-9394-43F2-A13C-7493342F89AD}"/>
            </c:ext>
          </c:extLst>
        </c:ser>
        <c:ser>
          <c:idx val="5"/>
          <c:order val="5"/>
          <c:tx>
            <c:strRef>
              <c:f>'Gasto Común'!$A$32</c:f>
              <c:strCache>
                <c:ptCount val="1"/>
                <c:pt idx="0">
                  <c:v>Otros gastos</c:v>
                </c:pt>
              </c:strCache>
            </c:strRef>
          </c:tx>
          <c:spPr>
            <a:solidFill>
              <a:schemeClr val="accent5">
                <a:lumMod val="40000"/>
                <a:lumOff val="60000"/>
              </a:schemeClr>
            </a:solidFill>
            <a:ln>
              <a:solidFill>
                <a:schemeClr val="accent5">
                  <a:lumMod val="40000"/>
                  <a:lumOff val="60000"/>
                </a:schemeClr>
              </a:solidFill>
            </a:ln>
          </c:spPr>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Común'!$BE$32:$BV$32</c:f>
              <c:numCache>
                <c:formatCode>#,##0</c:formatCode>
                <c:ptCount val="18"/>
                <c:pt idx="0">
                  <c:v>67286</c:v>
                </c:pt>
                <c:pt idx="1">
                  <c:v>67286</c:v>
                </c:pt>
                <c:pt idx="2">
                  <c:v>67286</c:v>
                </c:pt>
                <c:pt idx="3">
                  <c:v>67286</c:v>
                </c:pt>
                <c:pt idx="4">
                  <c:v>67286</c:v>
                </c:pt>
                <c:pt idx="5">
                  <c:v>67286</c:v>
                </c:pt>
                <c:pt idx="6">
                  <c:v>67286</c:v>
                </c:pt>
                <c:pt idx="7">
                  <c:v>67286</c:v>
                </c:pt>
                <c:pt idx="8">
                  <c:v>67290</c:v>
                </c:pt>
                <c:pt idx="9">
                  <c:v>0</c:v>
                </c:pt>
                <c:pt idx="10">
                  <c:v>70188</c:v>
                </c:pt>
                <c:pt idx="11">
                  <c:v>70188</c:v>
                </c:pt>
                <c:pt idx="12">
                  <c:v>70188</c:v>
                </c:pt>
                <c:pt idx="13">
                  <c:v>70188</c:v>
                </c:pt>
                <c:pt idx="14">
                  <c:v>70188</c:v>
                </c:pt>
                <c:pt idx="15">
                  <c:v>70188</c:v>
                </c:pt>
                <c:pt idx="16">
                  <c:v>70188</c:v>
                </c:pt>
                <c:pt idx="17">
                  <c:v>70188</c:v>
                </c:pt>
              </c:numCache>
            </c:numRef>
          </c:val>
          <c:extLst xmlns:c16r2="http://schemas.microsoft.com/office/drawing/2015/06/chart">
            <c:ext xmlns:c16="http://schemas.microsoft.com/office/drawing/2014/chart" uri="{C3380CC4-5D6E-409C-BE32-E72D297353CC}">
              <c16:uniqueId val="{00000005-9394-43F2-A13C-7493342F89AD}"/>
            </c:ext>
          </c:extLst>
        </c:ser>
        <c:dLbls/>
        <c:overlap val="100"/>
        <c:axId val="169995648"/>
        <c:axId val="170529920"/>
      </c:barChart>
      <c:dateAx>
        <c:axId val="169995648"/>
        <c:scaling>
          <c:orientation val="minMax"/>
        </c:scaling>
        <c:axPos val="b"/>
        <c:numFmt formatCode="mmm/yy" sourceLinked="1"/>
        <c:tickLblPos val="nextTo"/>
        <c:crossAx val="170529920"/>
        <c:crosses val="autoZero"/>
        <c:auto val="1"/>
        <c:lblOffset val="100"/>
        <c:baseTimeUnit val="months"/>
      </c:dateAx>
      <c:valAx>
        <c:axId val="170529920"/>
        <c:scaling>
          <c:orientation val="minMax"/>
        </c:scaling>
        <c:axPos val="l"/>
        <c:majorGridlines/>
        <c:numFmt formatCode="#,##0" sourceLinked="1"/>
        <c:tickLblPos val="nextTo"/>
        <c:crossAx val="169995648"/>
        <c:crosses val="autoZero"/>
        <c:crossBetween val="between"/>
      </c:valAx>
    </c:plotArea>
    <c:legend>
      <c:legendPos val="b"/>
      <c:layout>
        <c:manualLayout>
          <c:xMode val="edge"/>
          <c:yMode val="edge"/>
          <c:x val="1.306662123324831E-2"/>
          <c:y val="0.91237579128665547"/>
          <c:w val="0.96817254536242858"/>
          <c:h val="6.9444268821665531E-2"/>
        </c:manualLayout>
      </c:layout>
    </c:legend>
    <c:plotVisOnly val="1"/>
    <c:dispBlanksAs val="gap"/>
  </c:chart>
  <c:spPr>
    <a:ln>
      <a:noFill/>
    </a:ln>
  </c:spPr>
  <c:txPr>
    <a:bodyPr/>
    <a:lstStyle/>
    <a:p>
      <a:pPr>
        <a:defRPr sz="1400"/>
      </a:pPr>
      <a:endParaRPr lang="es-ES"/>
    </a:p>
  </c:txPr>
  <c:externalData r:id="rId2"/>
</c:chartSpace>
</file>

<file path=ppt/charts/chart7.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plotArea>
      <c:layout>
        <c:manualLayout>
          <c:layoutTarget val="inner"/>
          <c:xMode val="edge"/>
          <c:yMode val="edge"/>
          <c:x val="9.4885332926823912E-2"/>
          <c:y val="7.134099483398644E-2"/>
          <c:w val="0.89258759757349682"/>
          <c:h val="0.62636453928763747"/>
        </c:manualLayout>
      </c:layout>
      <c:barChart>
        <c:barDir val="col"/>
        <c:grouping val="stacked"/>
        <c:ser>
          <c:idx val="2"/>
          <c:order val="0"/>
          <c:tx>
            <c:strRef>
              <c:f>'Gasto Común'!$A$30</c:f>
              <c:strCache>
                <c:ptCount val="1"/>
                <c:pt idx="0">
                  <c:v>Seguridad</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Común'!$BE$30:$BV$30</c:f>
              <c:numCache>
                <c:formatCode>#,##0</c:formatCode>
                <c:ptCount val="18"/>
                <c:pt idx="0">
                  <c:v>4489138</c:v>
                </c:pt>
                <c:pt idx="1">
                  <c:v>4489138</c:v>
                </c:pt>
                <c:pt idx="2">
                  <c:v>4489138</c:v>
                </c:pt>
                <c:pt idx="3">
                  <c:v>4489138</c:v>
                </c:pt>
                <c:pt idx="4">
                  <c:v>4572716</c:v>
                </c:pt>
                <c:pt idx="5">
                  <c:v>4570172</c:v>
                </c:pt>
                <c:pt idx="6">
                  <c:v>4578920</c:v>
                </c:pt>
                <c:pt idx="7">
                  <c:v>4675454</c:v>
                </c:pt>
                <c:pt idx="8">
                  <c:v>4651278</c:v>
                </c:pt>
                <c:pt idx="9">
                  <c:v>4659002</c:v>
                </c:pt>
                <c:pt idx="10">
                  <c:v>4679822</c:v>
                </c:pt>
                <c:pt idx="11">
                  <c:v>4682214</c:v>
                </c:pt>
                <c:pt idx="12">
                  <c:v>4675077</c:v>
                </c:pt>
                <c:pt idx="13">
                  <c:v>4778371</c:v>
                </c:pt>
                <c:pt idx="14">
                  <c:v>4956967</c:v>
                </c:pt>
                <c:pt idx="15">
                  <c:v>4731388</c:v>
                </c:pt>
                <c:pt idx="16">
                  <c:v>4742467</c:v>
                </c:pt>
                <c:pt idx="17">
                  <c:v>4706482</c:v>
                </c:pt>
              </c:numCache>
            </c:numRef>
          </c:val>
          <c:extLst xmlns:c16r2="http://schemas.microsoft.com/office/drawing/2015/06/chart">
            <c:ext xmlns:c16="http://schemas.microsoft.com/office/drawing/2014/chart" uri="{C3380CC4-5D6E-409C-BE32-E72D297353CC}">
              <c16:uniqueId val="{00000000-9394-43F2-A13C-7493342F89AD}"/>
            </c:ext>
          </c:extLst>
        </c:ser>
        <c:ser>
          <c:idx val="3"/>
          <c:order val="1"/>
          <c:tx>
            <c:strRef>
              <c:f>'Gasto Común'!$A$31</c:f>
              <c:strCache>
                <c:ptCount val="1"/>
                <c:pt idx="0">
                  <c:v>Mantenciones y Reparaciones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Común'!$BE$31:$BV$31</c:f>
              <c:numCache>
                <c:formatCode>#,##0</c:formatCode>
                <c:ptCount val="18"/>
                <c:pt idx="0">
                  <c:v>2103995</c:v>
                </c:pt>
                <c:pt idx="1">
                  <c:v>2409529</c:v>
                </c:pt>
                <c:pt idx="2">
                  <c:v>3480726</c:v>
                </c:pt>
                <c:pt idx="3">
                  <c:v>2934019</c:v>
                </c:pt>
                <c:pt idx="4">
                  <c:v>2818772</c:v>
                </c:pt>
                <c:pt idx="5">
                  <c:v>1909399</c:v>
                </c:pt>
                <c:pt idx="6">
                  <c:v>2016058</c:v>
                </c:pt>
                <c:pt idx="7">
                  <c:v>2092434</c:v>
                </c:pt>
                <c:pt idx="8">
                  <c:v>1942355</c:v>
                </c:pt>
                <c:pt idx="9">
                  <c:v>2199137</c:v>
                </c:pt>
                <c:pt idx="10">
                  <c:v>2115708</c:v>
                </c:pt>
                <c:pt idx="11">
                  <c:v>2094586</c:v>
                </c:pt>
                <c:pt idx="12">
                  <c:v>2041328</c:v>
                </c:pt>
                <c:pt idx="13">
                  <c:v>1861665</c:v>
                </c:pt>
                <c:pt idx="14">
                  <c:v>2071157</c:v>
                </c:pt>
                <c:pt idx="15">
                  <c:v>2343730</c:v>
                </c:pt>
                <c:pt idx="16">
                  <c:v>2938390</c:v>
                </c:pt>
                <c:pt idx="17">
                  <c:v>2744727</c:v>
                </c:pt>
              </c:numCache>
            </c:numRef>
          </c:val>
          <c:extLst xmlns:c16r2="http://schemas.microsoft.com/office/drawing/2015/06/chart">
            <c:ext xmlns:c16="http://schemas.microsoft.com/office/drawing/2014/chart" uri="{C3380CC4-5D6E-409C-BE32-E72D297353CC}">
              <c16:uniqueId val="{00000001-9394-43F2-A13C-7493342F89AD}"/>
            </c:ext>
          </c:extLst>
        </c:ser>
        <c:ser>
          <c:idx val="0"/>
          <c:order val="2"/>
          <c:tx>
            <c:strRef>
              <c:f>'Gasto Común'!$A$28</c:f>
              <c:strCache>
                <c:ptCount val="1"/>
                <c:pt idx="0">
                  <c:v>Servicios Básicos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Común'!$BE$28:$BV$28</c:f>
              <c:numCache>
                <c:formatCode>#,##0</c:formatCode>
                <c:ptCount val="18"/>
                <c:pt idx="0">
                  <c:v>3519147</c:v>
                </c:pt>
                <c:pt idx="1">
                  <c:v>3205729</c:v>
                </c:pt>
                <c:pt idx="2">
                  <c:v>2371613</c:v>
                </c:pt>
                <c:pt idx="3">
                  <c:v>2566560</c:v>
                </c:pt>
                <c:pt idx="4">
                  <c:v>2159605</c:v>
                </c:pt>
                <c:pt idx="5">
                  <c:v>2229939</c:v>
                </c:pt>
                <c:pt idx="6">
                  <c:v>2021907</c:v>
                </c:pt>
                <c:pt idx="7">
                  <c:v>1882619</c:v>
                </c:pt>
                <c:pt idx="8">
                  <c:v>2014926</c:v>
                </c:pt>
                <c:pt idx="9">
                  <c:v>1821596</c:v>
                </c:pt>
                <c:pt idx="10">
                  <c:v>1906848</c:v>
                </c:pt>
                <c:pt idx="11">
                  <c:v>1924251</c:v>
                </c:pt>
                <c:pt idx="12">
                  <c:v>2155189</c:v>
                </c:pt>
                <c:pt idx="13">
                  <c:v>2224890</c:v>
                </c:pt>
                <c:pt idx="14">
                  <c:v>1960957</c:v>
                </c:pt>
                <c:pt idx="15">
                  <c:v>1972438</c:v>
                </c:pt>
                <c:pt idx="16">
                  <c:v>1513729</c:v>
                </c:pt>
                <c:pt idx="17">
                  <c:v>1129768</c:v>
                </c:pt>
              </c:numCache>
            </c:numRef>
          </c:val>
          <c:extLst xmlns:c16r2="http://schemas.microsoft.com/office/drawing/2015/06/chart">
            <c:ext xmlns:c16="http://schemas.microsoft.com/office/drawing/2014/chart" uri="{C3380CC4-5D6E-409C-BE32-E72D297353CC}">
              <c16:uniqueId val="{00000002-9394-43F2-A13C-7493342F89AD}"/>
            </c:ext>
          </c:extLst>
        </c:ser>
        <c:ser>
          <c:idx val="1"/>
          <c:order val="3"/>
          <c:tx>
            <c:strRef>
              <c:f>'Gasto Común'!$A$29</c:f>
              <c:strCache>
                <c:ptCount val="1"/>
                <c:pt idx="0">
                  <c:v>Servicios Administración</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Común'!$BE$29:$BV$29</c:f>
              <c:numCache>
                <c:formatCode>#,##0</c:formatCode>
                <c:ptCount val="18"/>
                <c:pt idx="0">
                  <c:v>743909</c:v>
                </c:pt>
                <c:pt idx="1">
                  <c:v>734911</c:v>
                </c:pt>
                <c:pt idx="2">
                  <c:v>440503</c:v>
                </c:pt>
                <c:pt idx="3">
                  <c:v>784913</c:v>
                </c:pt>
                <c:pt idx="4">
                  <c:v>734914</c:v>
                </c:pt>
                <c:pt idx="5">
                  <c:v>734915</c:v>
                </c:pt>
                <c:pt idx="6">
                  <c:v>734917</c:v>
                </c:pt>
                <c:pt idx="7">
                  <c:v>734918</c:v>
                </c:pt>
                <c:pt idx="8">
                  <c:v>734919</c:v>
                </c:pt>
                <c:pt idx="9">
                  <c:v>734920</c:v>
                </c:pt>
                <c:pt idx="10">
                  <c:v>734921</c:v>
                </c:pt>
                <c:pt idx="11">
                  <c:v>734923</c:v>
                </c:pt>
                <c:pt idx="12">
                  <c:v>734924</c:v>
                </c:pt>
                <c:pt idx="13">
                  <c:v>734925</c:v>
                </c:pt>
                <c:pt idx="14">
                  <c:v>734926</c:v>
                </c:pt>
                <c:pt idx="15">
                  <c:v>734927</c:v>
                </c:pt>
                <c:pt idx="16">
                  <c:v>734928</c:v>
                </c:pt>
                <c:pt idx="17">
                  <c:v>998263</c:v>
                </c:pt>
              </c:numCache>
            </c:numRef>
          </c:val>
          <c:extLst xmlns:c16r2="http://schemas.microsoft.com/office/drawing/2015/06/chart">
            <c:ext xmlns:c16="http://schemas.microsoft.com/office/drawing/2014/chart" uri="{C3380CC4-5D6E-409C-BE32-E72D297353CC}">
              <c16:uniqueId val="{00000003-9394-43F2-A13C-7493342F89AD}"/>
            </c:ext>
          </c:extLst>
        </c:ser>
        <c:ser>
          <c:idx val="4"/>
          <c:order val="4"/>
          <c:tx>
            <c:strRef>
              <c:f>'Gasto Común'!$A$32</c:f>
              <c:strCache>
                <c:ptCount val="1"/>
                <c:pt idx="0">
                  <c:v>Otros gastos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Común'!$B$32:$S$32</c:f>
            </c:numRef>
          </c:val>
          <c:extLst xmlns:c16r2="http://schemas.microsoft.com/office/drawing/2015/06/chart">
            <c:ext xmlns:c16="http://schemas.microsoft.com/office/drawing/2014/chart" uri="{C3380CC4-5D6E-409C-BE32-E72D297353CC}">
              <c16:uniqueId val="{00000004-9394-43F2-A13C-7493342F89AD}"/>
            </c:ext>
          </c:extLst>
        </c:ser>
        <c:ser>
          <c:idx val="5"/>
          <c:order val="5"/>
          <c:tx>
            <c:strRef>
              <c:f>'Gasto Común'!$A$32</c:f>
              <c:strCache>
                <c:ptCount val="1"/>
                <c:pt idx="0">
                  <c:v>Otros gastos</c:v>
                </c:pt>
              </c:strCache>
            </c:strRef>
          </c:tx>
          <c:spPr>
            <a:solidFill>
              <a:schemeClr val="accent5">
                <a:lumMod val="40000"/>
                <a:lumOff val="60000"/>
              </a:schemeClr>
            </a:solidFill>
            <a:ln>
              <a:solidFill>
                <a:schemeClr val="accent5">
                  <a:lumMod val="40000"/>
                  <a:lumOff val="60000"/>
                </a:schemeClr>
              </a:solidFill>
            </a:ln>
          </c:spPr>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Común'!$BE$32:$BV$32</c:f>
              <c:numCache>
                <c:formatCode>#,##0</c:formatCode>
                <c:ptCount val="18"/>
                <c:pt idx="0">
                  <c:v>67286</c:v>
                </c:pt>
                <c:pt idx="1">
                  <c:v>67286</c:v>
                </c:pt>
                <c:pt idx="2">
                  <c:v>67286</c:v>
                </c:pt>
                <c:pt idx="3">
                  <c:v>67286</c:v>
                </c:pt>
                <c:pt idx="4">
                  <c:v>67286</c:v>
                </c:pt>
                <c:pt idx="5">
                  <c:v>67286</c:v>
                </c:pt>
                <c:pt idx="6">
                  <c:v>67286</c:v>
                </c:pt>
                <c:pt idx="7">
                  <c:v>67286</c:v>
                </c:pt>
                <c:pt idx="8">
                  <c:v>67290</c:v>
                </c:pt>
                <c:pt idx="9">
                  <c:v>0</c:v>
                </c:pt>
                <c:pt idx="10">
                  <c:v>70188</c:v>
                </c:pt>
                <c:pt idx="11">
                  <c:v>70188</c:v>
                </c:pt>
                <c:pt idx="12">
                  <c:v>70188</c:v>
                </c:pt>
                <c:pt idx="13">
                  <c:v>70188</c:v>
                </c:pt>
                <c:pt idx="14">
                  <c:v>70188</c:v>
                </c:pt>
                <c:pt idx="15">
                  <c:v>70188</c:v>
                </c:pt>
                <c:pt idx="16">
                  <c:v>70188</c:v>
                </c:pt>
                <c:pt idx="17">
                  <c:v>70188</c:v>
                </c:pt>
              </c:numCache>
            </c:numRef>
          </c:val>
          <c:extLst xmlns:c16r2="http://schemas.microsoft.com/office/drawing/2015/06/chart">
            <c:ext xmlns:c16="http://schemas.microsoft.com/office/drawing/2014/chart" uri="{C3380CC4-5D6E-409C-BE32-E72D297353CC}">
              <c16:uniqueId val="{00000005-9394-43F2-A13C-7493342F89AD}"/>
            </c:ext>
          </c:extLst>
        </c:ser>
        <c:dLbls/>
        <c:overlap val="100"/>
        <c:axId val="170618240"/>
        <c:axId val="170878080"/>
      </c:barChart>
      <c:dateAx>
        <c:axId val="170618240"/>
        <c:scaling>
          <c:orientation val="minMax"/>
        </c:scaling>
        <c:axPos val="b"/>
        <c:numFmt formatCode="mmm/yy" sourceLinked="1"/>
        <c:tickLblPos val="nextTo"/>
        <c:crossAx val="170878080"/>
        <c:crosses val="autoZero"/>
        <c:auto val="1"/>
        <c:lblOffset val="100"/>
        <c:baseTimeUnit val="months"/>
      </c:dateAx>
      <c:valAx>
        <c:axId val="170878080"/>
        <c:scaling>
          <c:orientation val="minMax"/>
        </c:scaling>
        <c:axPos val="l"/>
        <c:majorGridlines/>
        <c:numFmt formatCode="#,##0" sourceLinked="1"/>
        <c:tickLblPos val="nextTo"/>
        <c:crossAx val="170618240"/>
        <c:crosses val="autoZero"/>
        <c:crossBetween val="between"/>
      </c:valAx>
    </c:plotArea>
    <c:legend>
      <c:legendPos val="b"/>
      <c:layout>
        <c:manualLayout>
          <c:xMode val="edge"/>
          <c:yMode val="edge"/>
          <c:x val="1.306662123324831E-2"/>
          <c:y val="0.91237579128665547"/>
          <c:w val="0.96817254536242858"/>
          <c:h val="6.9444268821665531E-2"/>
        </c:manualLayout>
      </c:layout>
    </c:legend>
    <c:plotVisOnly val="1"/>
    <c:dispBlanksAs val="gap"/>
  </c:chart>
  <c:spPr>
    <a:ln>
      <a:noFill/>
    </a:ln>
  </c:spPr>
  <c:txPr>
    <a:bodyPr/>
    <a:lstStyle/>
    <a:p>
      <a:pPr>
        <a:defRPr sz="1400"/>
      </a:pPr>
      <a:endParaRPr lang="es-ES"/>
    </a:p>
  </c:txPr>
  <c:externalData r:id="rId2"/>
</c:chartSpace>
</file>

<file path=ppt/charts/chart8.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plotArea>
      <c:layout>
        <c:manualLayout>
          <c:layoutTarget val="inner"/>
          <c:xMode val="edge"/>
          <c:yMode val="edge"/>
          <c:x val="9.4885332926823912E-2"/>
          <c:y val="7.134099483398644E-2"/>
          <c:w val="0.89258759757349682"/>
          <c:h val="0.62636453928763747"/>
        </c:manualLayout>
      </c:layout>
      <c:barChart>
        <c:barDir val="col"/>
        <c:grouping val="stacked"/>
        <c:ser>
          <c:idx val="2"/>
          <c:order val="0"/>
          <c:tx>
            <c:strRef>
              <c:f>'Gasto Común'!$A$30</c:f>
              <c:strCache>
                <c:ptCount val="1"/>
                <c:pt idx="0">
                  <c:v>Seguridad</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Común'!$BE$30:$BV$30</c:f>
              <c:numCache>
                <c:formatCode>#,##0</c:formatCode>
                <c:ptCount val="18"/>
                <c:pt idx="0">
                  <c:v>4489138</c:v>
                </c:pt>
                <c:pt idx="1">
                  <c:v>4489138</c:v>
                </c:pt>
                <c:pt idx="2">
                  <c:v>4489138</c:v>
                </c:pt>
                <c:pt idx="3">
                  <c:v>4489138</c:v>
                </c:pt>
                <c:pt idx="4">
                  <c:v>4572716</c:v>
                </c:pt>
                <c:pt idx="5">
                  <c:v>4570172</c:v>
                </c:pt>
                <c:pt idx="6">
                  <c:v>4578920</c:v>
                </c:pt>
                <c:pt idx="7">
                  <c:v>4675454</c:v>
                </c:pt>
                <c:pt idx="8">
                  <c:v>4651278</c:v>
                </c:pt>
                <c:pt idx="9">
                  <c:v>4659002</c:v>
                </c:pt>
                <c:pt idx="10">
                  <c:v>4679822</c:v>
                </c:pt>
                <c:pt idx="11">
                  <c:v>4682214</c:v>
                </c:pt>
                <c:pt idx="12">
                  <c:v>4675077</c:v>
                </c:pt>
                <c:pt idx="13">
                  <c:v>4778371</c:v>
                </c:pt>
                <c:pt idx="14">
                  <c:v>4956967</c:v>
                </c:pt>
                <c:pt idx="15">
                  <c:v>4731388</c:v>
                </c:pt>
                <c:pt idx="16">
                  <c:v>4742467</c:v>
                </c:pt>
                <c:pt idx="17">
                  <c:v>4706482</c:v>
                </c:pt>
              </c:numCache>
            </c:numRef>
          </c:val>
          <c:extLst xmlns:c16r2="http://schemas.microsoft.com/office/drawing/2015/06/chart">
            <c:ext xmlns:c16="http://schemas.microsoft.com/office/drawing/2014/chart" uri="{C3380CC4-5D6E-409C-BE32-E72D297353CC}">
              <c16:uniqueId val="{00000000-9394-43F2-A13C-7493342F89AD}"/>
            </c:ext>
          </c:extLst>
        </c:ser>
        <c:ser>
          <c:idx val="3"/>
          <c:order val="1"/>
          <c:tx>
            <c:strRef>
              <c:f>'Gasto Común'!$A$31</c:f>
              <c:strCache>
                <c:ptCount val="1"/>
                <c:pt idx="0">
                  <c:v>Mantenciones y Reparaciones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Común'!$BE$31:$BV$31</c:f>
              <c:numCache>
                <c:formatCode>#,##0</c:formatCode>
                <c:ptCount val="18"/>
                <c:pt idx="0">
                  <c:v>2103995</c:v>
                </c:pt>
                <c:pt idx="1">
                  <c:v>2409529</c:v>
                </c:pt>
                <c:pt idx="2">
                  <c:v>3480726</c:v>
                </c:pt>
                <c:pt idx="3">
                  <c:v>2934019</c:v>
                </c:pt>
                <c:pt idx="4">
                  <c:v>2818772</c:v>
                </c:pt>
                <c:pt idx="5">
                  <c:v>1909399</c:v>
                </c:pt>
                <c:pt idx="6">
                  <c:v>2016058</c:v>
                </c:pt>
                <c:pt idx="7">
                  <c:v>2092434</c:v>
                </c:pt>
                <c:pt idx="8">
                  <c:v>1942355</c:v>
                </c:pt>
                <c:pt idx="9">
                  <c:v>2199137</c:v>
                </c:pt>
                <c:pt idx="10">
                  <c:v>2115708</c:v>
                </c:pt>
                <c:pt idx="11">
                  <c:v>2094586</c:v>
                </c:pt>
                <c:pt idx="12">
                  <c:v>2041328</c:v>
                </c:pt>
                <c:pt idx="13">
                  <c:v>1861665</c:v>
                </c:pt>
                <c:pt idx="14">
                  <c:v>2071157</c:v>
                </c:pt>
                <c:pt idx="15">
                  <c:v>2343730</c:v>
                </c:pt>
                <c:pt idx="16">
                  <c:v>2938390</c:v>
                </c:pt>
                <c:pt idx="17">
                  <c:v>2744727</c:v>
                </c:pt>
              </c:numCache>
            </c:numRef>
          </c:val>
          <c:extLst xmlns:c16r2="http://schemas.microsoft.com/office/drawing/2015/06/chart">
            <c:ext xmlns:c16="http://schemas.microsoft.com/office/drawing/2014/chart" uri="{C3380CC4-5D6E-409C-BE32-E72D297353CC}">
              <c16:uniqueId val="{00000001-9394-43F2-A13C-7493342F89AD}"/>
            </c:ext>
          </c:extLst>
        </c:ser>
        <c:ser>
          <c:idx val="0"/>
          <c:order val="2"/>
          <c:tx>
            <c:strRef>
              <c:f>'Gasto Común'!$A$28</c:f>
              <c:strCache>
                <c:ptCount val="1"/>
                <c:pt idx="0">
                  <c:v>Servicios Básicos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Común'!$BE$28:$BV$28</c:f>
              <c:numCache>
                <c:formatCode>#,##0</c:formatCode>
                <c:ptCount val="18"/>
                <c:pt idx="0">
                  <c:v>3519147</c:v>
                </c:pt>
                <c:pt idx="1">
                  <c:v>3205729</c:v>
                </c:pt>
                <c:pt idx="2">
                  <c:v>2371613</c:v>
                </c:pt>
                <c:pt idx="3">
                  <c:v>2566560</c:v>
                </c:pt>
                <c:pt idx="4">
                  <c:v>2159605</c:v>
                </c:pt>
                <c:pt idx="5">
                  <c:v>2229939</c:v>
                </c:pt>
                <c:pt idx="6">
                  <c:v>2021907</c:v>
                </c:pt>
                <c:pt idx="7">
                  <c:v>1882619</c:v>
                </c:pt>
                <c:pt idx="8">
                  <c:v>2014926</c:v>
                </c:pt>
                <c:pt idx="9">
                  <c:v>1821596</c:v>
                </c:pt>
                <c:pt idx="10">
                  <c:v>1906848</c:v>
                </c:pt>
                <c:pt idx="11">
                  <c:v>1924251</c:v>
                </c:pt>
                <c:pt idx="12">
                  <c:v>2155189</c:v>
                </c:pt>
                <c:pt idx="13">
                  <c:v>2224890</c:v>
                </c:pt>
                <c:pt idx="14">
                  <c:v>1960957</c:v>
                </c:pt>
                <c:pt idx="15">
                  <c:v>1972438</c:v>
                </c:pt>
                <c:pt idx="16">
                  <c:v>1513729</c:v>
                </c:pt>
                <c:pt idx="17">
                  <c:v>1129768</c:v>
                </c:pt>
              </c:numCache>
            </c:numRef>
          </c:val>
          <c:extLst xmlns:c16r2="http://schemas.microsoft.com/office/drawing/2015/06/chart">
            <c:ext xmlns:c16="http://schemas.microsoft.com/office/drawing/2014/chart" uri="{C3380CC4-5D6E-409C-BE32-E72D297353CC}">
              <c16:uniqueId val="{00000002-9394-43F2-A13C-7493342F89AD}"/>
            </c:ext>
          </c:extLst>
        </c:ser>
        <c:ser>
          <c:idx val="1"/>
          <c:order val="3"/>
          <c:tx>
            <c:strRef>
              <c:f>'Gasto Común'!$A$29</c:f>
              <c:strCache>
                <c:ptCount val="1"/>
                <c:pt idx="0">
                  <c:v>Servicios Administración</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Común'!$BE$29:$BV$29</c:f>
              <c:numCache>
                <c:formatCode>#,##0</c:formatCode>
                <c:ptCount val="18"/>
                <c:pt idx="0">
                  <c:v>743909</c:v>
                </c:pt>
                <c:pt idx="1">
                  <c:v>734911</c:v>
                </c:pt>
                <c:pt idx="2">
                  <c:v>440503</c:v>
                </c:pt>
                <c:pt idx="3">
                  <c:v>784913</c:v>
                </c:pt>
                <c:pt idx="4">
                  <c:v>734914</c:v>
                </c:pt>
                <c:pt idx="5">
                  <c:v>734915</c:v>
                </c:pt>
                <c:pt idx="6">
                  <c:v>734917</c:v>
                </c:pt>
                <c:pt idx="7">
                  <c:v>734918</c:v>
                </c:pt>
                <c:pt idx="8">
                  <c:v>734919</c:v>
                </c:pt>
                <c:pt idx="9">
                  <c:v>734920</c:v>
                </c:pt>
                <c:pt idx="10">
                  <c:v>734921</c:v>
                </c:pt>
                <c:pt idx="11">
                  <c:v>734923</c:v>
                </c:pt>
                <c:pt idx="12">
                  <c:v>734924</c:v>
                </c:pt>
                <c:pt idx="13">
                  <c:v>734925</c:v>
                </c:pt>
                <c:pt idx="14">
                  <c:v>734926</c:v>
                </c:pt>
                <c:pt idx="15">
                  <c:v>734927</c:v>
                </c:pt>
                <c:pt idx="16">
                  <c:v>734928</c:v>
                </c:pt>
                <c:pt idx="17">
                  <c:v>998263</c:v>
                </c:pt>
              </c:numCache>
            </c:numRef>
          </c:val>
          <c:extLst xmlns:c16r2="http://schemas.microsoft.com/office/drawing/2015/06/chart">
            <c:ext xmlns:c16="http://schemas.microsoft.com/office/drawing/2014/chart" uri="{C3380CC4-5D6E-409C-BE32-E72D297353CC}">
              <c16:uniqueId val="{00000003-9394-43F2-A13C-7493342F89AD}"/>
            </c:ext>
          </c:extLst>
        </c:ser>
        <c:ser>
          <c:idx val="4"/>
          <c:order val="4"/>
          <c:tx>
            <c:strRef>
              <c:f>'Gasto Común'!$A$32</c:f>
              <c:strCache>
                <c:ptCount val="1"/>
                <c:pt idx="0">
                  <c:v>Otros gastos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Común'!$B$32:$S$32</c:f>
            </c:numRef>
          </c:val>
          <c:extLst xmlns:c16r2="http://schemas.microsoft.com/office/drawing/2015/06/chart">
            <c:ext xmlns:c16="http://schemas.microsoft.com/office/drawing/2014/chart" uri="{C3380CC4-5D6E-409C-BE32-E72D297353CC}">
              <c16:uniqueId val="{00000004-9394-43F2-A13C-7493342F89AD}"/>
            </c:ext>
          </c:extLst>
        </c:ser>
        <c:ser>
          <c:idx val="5"/>
          <c:order val="5"/>
          <c:tx>
            <c:strRef>
              <c:f>'Gasto Común'!$A$32</c:f>
              <c:strCache>
                <c:ptCount val="1"/>
                <c:pt idx="0">
                  <c:v>Otros gastos</c:v>
                </c:pt>
              </c:strCache>
            </c:strRef>
          </c:tx>
          <c:spPr>
            <a:solidFill>
              <a:schemeClr val="accent5">
                <a:lumMod val="40000"/>
                <a:lumOff val="60000"/>
              </a:schemeClr>
            </a:solidFill>
            <a:ln>
              <a:solidFill>
                <a:schemeClr val="accent5">
                  <a:lumMod val="40000"/>
                  <a:lumOff val="60000"/>
                </a:schemeClr>
              </a:solidFill>
            </a:ln>
          </c:spPr>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Común'!$BE$32:$BV$32</c:f>
              <c:numCache>
                <c:formatCode>#,##0</c:formatCode>
                <c:ptCount val="18"/>
                <c:pt idx="0">
                  <c:v>67286</c:v>
                </c:pt>
                <c:pt idx="1">
                  <c:v>67286</c:v>
                </c:pt>
                <c:pt idx="2">
                  <c:v>67286</c:v>
                </c:pt>
                <c:pt idx="3">
                  <c:v>67286</c:v>
                </c:pt>
                <c:pt idx="4">
                  <c:v>67286</c:v>
                </c:pt>
                <c:pt idx="5">
                  <c:v>67286</c:v>
                </c:pt>
                <c:pt idx="6">
                  <c:v>67286</c:v>
                </c:pt>
                <c:pt idx="7">
                  <c:v>67286</c:v>
                </c:pt>
                <c:pt idx="8">
                  <c:v>67290</c:v>
                </c:pt>
                <c:pt idx="9">
                  <c:v>0</c:v>
                </c:pt>
                <c:pt idx="10">
                  <c:v>70188</c:v>
                </c:pt>
                <c:pt idx="11">
                  <c:v>70188</c:v>
                </c:pt>
                <c:pt idx="12">
                  <c:v>70188</c:v>
                </c:pt>
                <c:pt idx="13">
                  <c:v>70188</c:v>
                </c:pt>
                <c:pt idx="14">
                  <c:v>70188</c:v>
                </c:pt>
                <c:pt idx="15">
                  <c:v>70188</c:v>
                </c:pt>
                <c:pt idx="16">
                  <c:v>70188</c:v>
                </c:pt>
                <c:pt idx="17">
                  <c:v>70188</c:v>
                </c:pt>
              </c:numCache>
            </c:numRef>
          </c:val>
          <c:extLst xmlns:c16r2="http://schemas.microsoft.com/office/drawing/2015/06/chart">
            <c:ext xmlns:c16="http://schemas.microsoft.com/office/drawing/2014/chart" uri="{C3380CC4-5D6E-409C-BE32-E72D297353CC}">
              <c16:uniqueId val="{00000005-9394-43F2-A13C-7493342F89AD}"/>
            </c:ext>
          </c:extLst>
        </c:ser>
        <c:dLbls/>
        <c:overlap val="100"/>
        <c:axId val="171121664"/>
        <c:axId val="171148032"/>
      </c:barChart>
      <c:dateAx>
        <c:axId val="171121664"/>
        <c:scaling>
          <c:orientation val="minMax"/>
        </c:scaling>
        <c:axPos val="b"/>
        <c:numFmt formatCode="mmm/yy" sourceLinked="1"/>
        <c:tickLblPos val="nextTo"/>
        <c:crossAx val="171148032"/>
        <c:crosses val="autoZero"/>
        <c:auto val="1"/>
        <c:lblOffset val="100"/>
        <c:baseTimeUnit val="months"/>
      </c:dateAx>
      <c:valAx>
        <c:axId val="171148032"/>
        <c:scaling>
          <c:orientation val="minMax"/>
        </c:scaling>
        <c:axPos val="l"/>
        <c:majorGridlines/>
        <c:numFmt formatCode="#,##0" sourceLinked="1"/>
        <c:tickLblPos val="nextTo"/>
        <c:crossAx val="171121664"/>
        <c:crosses val="autoZero"/>
        <c:crossBetween val="between"/>
      </c:valAx>
    </c:plotArea>
    <c:legend>
      <c:legendPos val="b"/>
      <c:layout>
        <c:manualLayout>
          <c:xMode val="edge"/>
          <c:yMode val="edge"/>
          <c:x val="1.306662123324831E-2"/>
          <c:y val="0.91237579128665547"/>
          <c:w val="0.96817254536242858"/>
          <c:h val="6.9444268821665531E-2"/>
        </c:manualLayout>
      </c:layout>
    </c:legend>
    <c:plotVisOnly val="1"/>
    <c:dispBlanksAs val="gap"/>
  </c:chart>
  <c:spPr>
    <a:ln>
      <a:noFill/>
    </a:ln>
  </c:spPr>
  <c:txPr>
    <a:bodyPr/>
    <a:lstStyle/>
    <a:p>
      <a:pPr>
        <a:defRPr sz="1400"/>
      </a:pPr>
      <a:endParaRPr lang="es-ES"/>
    </a:p>
  </c:txPr>
  <c:externalData r:id="rId2"/>
</c:chartSpace>
</file>

<file path=ppt/charts/chart9.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plotArea>
      <c:layout>
        <c:manualLayout>
          <c:layoutTarget val="inner"/>
          <c:xMode val="edge"/>
          <c:yMode val="edge"/>
          <c:x val="9.4885332926823912E-2"/>
          <c:y val="7.134099483398644E-2"/>
          <c:w val="0.89258759757349682"/>
          <c:h val="0.62636453928763747"/>
        </c:manualLayout>
      </c:layout>
      <c:barChart>
        <c:barDir val="col"/>
        <c:grouping val="stacked"/>
        <c:ser>
          <c:idx val="2"/>
          <c:order val="0"/>
          <c:tx>
            <c:strRef>
              <c:f>'Gasto Común'!$A$30</c:f>
              <c:strCache>
                <c:ptCount val="1"/>
                <c:pt idx="0">
                  <c:v>Seguridad</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Común'!$BE$30:$BV$30</c:f>
              <c:numCache>
                <c:formatCode>#,##0</c:formatCode>
                <c:ptCount val="18"/>
                <c:pt idx="0">
                  <c:v>4489138</c:v>
                </c:pt>
                <c:pt idx="1">
                  <c:v>4489138</c:v>
                </c:pt>
                <c:pt idx="2">
                  <c:v>4489138</c:v>
                </c:pt>
                <c:pt idx="3">
                  <c:v>4489138</c:v>
                </c:pt>
                <c:pt idx="4">
                  <c:v>4572716</c:v>
                </c:pt>
                <c:pt idx="5">
                  <c:v>4570172</c:v>
                </c:pt>
                <c:pt idx="6">
                  <c:v>4578920</c:v>
                </c:pt>
                <c:pt idx="7">
                  <c:v>4675454</c:v>
                </c:pt>
                <c:pt idx="8">
                  <c:v>4651278</c:v>
                </c:pt>
                <c:pt idx="9">
                  <c:v>4659002</c:v>
                </c:pt>
                <c:pt idx="10">
                  <c:v>4679822</c:v>
                </c:pt>
                <c:pt idx="11">
                  <c:v>4682214</c:v>
                </c:pt>
                <c:pt idx="12">
                  <c:v>4675077</c:v>
                </c:pt>
                <c:pt idx="13">
                  <c:v>4778371</c:v>
                </c:pt>
                <c:pt idx="14">
                  <c:v>4956967</c:v>
                </c:pt>
                <c:pt idx="15">
                  <c:v>4731388</c:v>
                </c:pt>
                <c:pt idx="16">
                  <c:v>4742467</c:v>
                </c:pt>
                <c:pt idx="17">
                  <c:v>4706482</c:v>
                </c:pt>
              </c:numCache>
            </c:numRef>
          </c:val>
          <c:extLst xmlns:c16r2="http://schemas.microsoft.com/office/drawing/2015/06/chart">
            <c:ext xmlns:c16="http://schemas.microsoft.com/office/drawing/2014/chart" uri="{C3380CC4-5D6E-409C-BE32-E72D297353CC}">
              <c16:uniqueId val="{00000000-9394-43F2-A13C-7493342F89AD}"/>
            </c:ext>
          </c:extLst>
        </c:ser>
        <c:ser>
          <c:idx val="3"/>
          <c:order val="1"/>
          <c:tx>
            <c:strRef>
              <c:f>'Gasto Común'!$A$31</c:f>
              <c:strCache>
                <c:ptCount val="1"/>
                <c:pt idx="0">
                  <c:v>Mantenciones y Reparaciones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Común'!$BE$31:$BV$31</c:f>
              <c:numCache>
                <c:formatCode>#,##0</c:formatCode>
                <c:ptCount val="18"/>
                <c:pt idx="0">
                  <c:v>2103995</c:v>
                </c:pt>
                <c:pt idx="1">
                  <c:v>2409529</c:v>
                </c:pt>
                <c:pt idx="2">
                  <c:v>3480726</c:v>
                </c:pt>
                <c:pt idx="3">
                  <c:v>2934019</c:v>
                </c:pt>
                <c:pt idx="4">
                  <c:v>2818772</c:v>
                </c:pt>
                <c:pt idx="5">
                  <c:v>1909399</c:v>
                </c:pt>
                <c:pt idx="6">
                  <c:v>2016058</c:v>
                </c:pt>
                <c:pt idx="7">
                  <c:v>2092434</c:v>
                </c:pt>
                <c:pt idx="8">
                  <c:v>1942355</c:v>
                </c:pt>
                <c:pt idx="9">
                  <c:v>2199137</c:v>
                </c:pt>
                <c:pt idx="10">
                  <c:v>2115708</c:v>
                </c:pt>
                <c:pt idx="11">
                  <c:v>2094586</c:v>
                </c:pt>
                <c:pt idx="12">
                  <c:v>2041328</c:v>
                </c:pt>
                <c:pt idx="13">
                  <c:v>1861665</c:v>
                </c:pt>
                <c:pt idx="14">
                  <c:v>2071157</c:v>
                </c:pt>
                <c:pt idx="15">
                  <c:v>2343730</c:v>
                </c:pt>
                <c:pt idx="16">
                  <c:v>2938390</c:v>
                </c:pt>
                <c:pt idx="17">
                  <c:v>2744727</c:v>
                </c:pt>
              </c:numCache>
            </c:numRef>
          </c:val>
          <c:extLst xmlns:c16r2="http://schemas.microsoft.com/office/drawing/2015/06/chart">
            <c:ext xmlns:c16="http://schemas.microsoft.com/office/drawing/2014/chart" uri="{C3380CC4-5D6E-409C-BE32-E72D297353CC}">
              <c16:uniqueId val="{00000001-9394-43F2-A13C-7493342F89AD}"/>
            </c:ext>
          </c:extLst>
        </c:ser>
        <c:ser>
          <c:idx val="0"/>
          <c:order val="2"/>
          <c:tx>
            <c:strRef>
              <c:f>'Gasto Común'!$A$28</c:f>
              <c:strCache>
                <c:ptCount val="1"/>
                <c:pt idx="0">
                  <c:v>Servicios Básicos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Común'!$BE$28:$BV$28</c:f>
              <c:numCache>
                <c:formatCode>#,##0</c:formatCode>
                <c:ptCount val="18"/>
                <c:pt idx="0">
                  <c:v>3519147</c:v>
                </c:pt>
                <c:pt idx="1">
                  <c:v>3205729</c:v>
                </c:pt>
                <c:pt idx="2">
                  <c:v>2371613</c:v>
                </c:pt>
                <c:pt idx="3">
                  <c:v>2566560</c:v>
                </c:pt>
                <c:pt idx="4">
                  <c:v>2159605</c:v>
                </c:pt>
                <c:pt idx="5">
                  <c:v>2229939</c:v>
                </c:pt>
                <c:pt idx="6">
                  <c:v>2021907</c:v>
                </c:pt>
                <c:pt idx="7">
                  <c:v>1882619</c:v>
                </c:pt>
                <c:pt idx="8">
                  <c:v>2014926</c:v>
                </c:pt>
                <c:pt idx="9">
                  <c:v>1821596</c:v>
                </c:pt>
                <c:pt idx="10">
                  <c:v>1906848</c:v>
                </c:pt>
                <c:pt idx="11">
                  <c:v>1924251</c:v>
                </c:pt>
                <c:pt idx="12">
                  <c:v>2155189</c:v>
                </c:pt>
                <c:pt idx="13">
                  <c:v>2224890</c:v>
                </c:pt>
                <c:pt idx="14">
                  <c:v>1960957</c:v>
                </c:pt>
                <c:pt idx="15">
                  <c:v>1972438</c:v>
                </c:pt>
                <c:pt idx="16">
                  <c:v>1513729</c:v>
                </c:pt>
                <c:pt idx="17">
                  <c:v>1129768</c:v>
                </c:pt>
              </c:numCache>
            </c:numRef>
          </c:val>
          <c:extLst xmlns:c16r2="http://schemas.microsoft.com/office/drawing/2015/06/chart">
            <c:ext xmlns:c16="http://schemas.microsoft.com/office/drawing/2014/chart" uri="{C3380CC4-5D6E-409C-BE32-E72D297353CC}">
              <c16:uniqueId val="{00000002-9394-43F2-A13C-7493342F89AD}"/>
            </c:ext>
          </c:extLst>
        </c:ser>
        <c:ser>
          <c:idx val="1"/>
          <c:order val="3"/>
          <c:tx>
            <c:strRef>
              <c:f>'Gasto Común'!$A$29</c:f>
              <c:strCache>
                <c:ptCount val="1"/>
                <c:pt idx="0">
                  <c:v>Servicios Administración</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Común'!$BE$29:$BV$29</c:f>
              <c:numCache>
                <c:formatCode>#,##0</c:formatCode>
                <c:ptCount val="18"/>
                <c:pt idx="0">
                  <c:v>743909</c:v>
                </c:pt>
                <c:pt idx="1">
                  <c:v>734911</c:v>
                </c:pt>
                <c:pt idx="2">
                  <c:v>440503</c:v>
                </c:pt>
                <c:pt idx="3">
                  <c:v>784913</c:v>
                </c:pt>
                <c:pt idx="4">
                  <c:v>734914</c:v>
                </c:pt>
                <c:pt idx="5">
                  <c:v>734915</c:v>
                </c:pt>
                <c:pt idx="6">
                  <c:v>734917</c:v>
                </c:pt>
                <c:pt idx="7">
                  <c:v>734918</c:v>
                </c:pt>
                <c:pt idx="8">
                  <c:v>734919</c:v>
                </c:pt>
                <c:pt idx="9">
                  <c:v>734920</c:v>
                </c:pt>
                <c:pt idx="10">
                  <c:v>734921</c:v>
                </c:pt>
                <c:pt idx="11">
                  <c:v>734923</c:v>
                </c:pt>
                <c:pt idx="12">
                  <c:v>734924</c:v>
                </c:pt>
                <c:pt idx="13">
                  <c:v>734925</c:v>
                </c:pt>
                <c:pt idx="14">
                  <c:v>734926</c:v>
                </c:pt>
                <c:pt idx="15">
                  <c:v>734927</c:v>
                </c:pt>
                <c:pt idx="16">
                  <c:v>734928</c:v>
                </c:pt>
                <c:pt idx="17">
                  <c:v>998263</c:v>
                </c:pt>
              </c:numCache>
            </c:numRef>
          </c:val>
          <c:extLst xmlns:c16r2="http://schemas.microsoft.com/office/drawing/2015/06/chart">
            <c:ext xmlns:c16="http://schemas.microsoft.com/office/drawing/2014/chart" uri="{C3380CC4-5D6E-409C-BE32-E72D297353CC}">
              <c16:uniqueId val="{00000003-9394-43F2-A13C-7493342F89AD}"/>
            </c:ext>
          </c:extLst>
        </c:ser>
        <c:ser>
          <c:idx val="4"/>
          <c:order val="4"/>
          <c:tx>
            <c:strRef>
              <c:f>'Gasto Común'!$A$32</c:f>
              <c:strCache>
                <c:ptCount val="1"/>
                <c:pt idx="0">
                  <c:v>Otros gastos</c:v>
                </c:pt>
              </c:strCache>
            </c:strRef>
          </c:tx>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Común'!$B$32:$S$32</c:f>
            </c:numRef>
          </c:val>
          <c:extLst xmlns:c16r2="http://schemas.microsoft.com/office/drawing/2015/06/chart">
            <c:ext xmlns:c16="http://schemas.microsoft.com/office/drawing/2014/chart" uri="{C3380CC4-5D6E-409C-BE32-E72D297353CC}">
              <c16:uniqueId val="{00000004-9394-43F2-A13C-7493342F89AD}"/>
            </c:ext>
          </c:extLst>
        </c:ser>
        <c:ser>
          <c:idx val="5"/>
          <c:order val="5"/>
          <c:tx>
            <c:strRef>
              <c:f>'Gasto Común'!$A$32</c:f>
              <c:strCache>
                <c:ptCount val="1"/>
                <c:pt idx="0">
                  <c:v>Otros gastos</c:v>
                </c:pt>
              </c:strCache>
            </c:strRef>
          </c:tx>
          <c:spPr>
            <a:solidFill>
              <a:schemeClr val="accent5">
                <a:lumMod val="40000"/>
                <a:lumOff val="60000"/>
              </a:schemeClr>
            </a:solidFill>
            <a:ln>
              <a:solidFill>
                <a:schemeClr val="accent5">
                  <a:lumMod val="40000"/>
                  <a:lumOff val="60000"/>
                </a:schemeClr>
              </a:solidFill>
            </a:ln>
          </c:spPr>
          <c:cat>
            <c:numRef>
              <c:f>'Gasto Común'!$BE$1:$BV$1</c:f>
              <c:numCache>
                <c:formatCode>mmm/yy</c:formatCode>
                <c:ptCount val="18"/>
                <c:pt idx="0">
                  <c:v>45658</c:v>
                </c:pt>
                <c:pt idx="1">
                  <c:v>45689</c:v>
                </c:pt>
                <c:pt idx="2">
                  <c:v>45717</c:v>
                </c:pt>
                <c:pt idx="3">
                  <c:v>45748</c:v>
                </c:pt>
                <c:pt idx="4">
                  <c:v>45778</c:v>
                </c:pt>
                <c:pt idx="5">
                  <c:v>45809</c:v>
                </c:pt>
                <c:pt idx="6">
                  <c:v>45839</c:v>
                </c:pt>
                <c:pt idx="7">
                  <c:v>45870</c:v>
                </c:pt>
                <c:pt idx="8">
                  <c:v>45901</c:v>
                </c:pt>
                <c:pt idx="9">
                  <c:v>45931</c:v>
                </c:pt>
                <c:pt idx="10">
                  <c:v>45962</c:v>
                </c:pt>
                <c:pt idx="11">
                  <c:v>45992</c:v>
                </c:pt>
                <c:pt idx="12">
                  <c:v>46023</c:v>
                </c:pt>
                <c:pt idx="13">
                  <c:v>46054</c:v>
                </c:pt>
                <c:pt idx="14">
                  <c:v>46082</c:v>
                </c:pt>
                <c:pt idx="15">
                  <c:v>46113</c:v>
                </c:pt>
                <c:pt idx="16">
                  <c:v>46143</c:v>
                </c:pt>
                <c:pt idx="17">
                  <c:v>46174</c:v>
                </c:pt>
              </c:numCache>
            </c:numRef>
          </c:cat>
          <c:val>
            <c:numRef>
              <c:f>'Gasto Común'!$BE$32:$BV$32</c:f>
              <c:numCache>
                <c:formatCode>#,##0</c:formatCode>
                <c:ptCount val="18"/>
                <c:pt idx="0">
                  <c:v>67286</c:v>
                </c:pt>
                <c:pt idx="1">
                  <c:v>67286</c:v>
                </c:pt>
                <c:pt idx="2">
                  <c:v>67286</c:v>
                </c:pt>
                <c:pt idx="3">
                  <c:v>67286</c:v>
                </c:pt>
                <c:pt idx="4">
                  <c:v>67286</c:v>
                </c:pt>
                <c:pt idx="5">
                  <c:v>67286</c:v>
                </c:pt>
                <c:pt idx="6">
                  <c:v>67286</c:v>
                </c:pt>
                <c:pt idx="7">
                  <c:v>67286</c:v>
                </c:pt>
                <c:pt idx="8">
                  <c:v>67290</c:v>
                </c:pt>
                <c:pt idx="9">
                  <c:v>0</c:v>
                </c:pt>
                <c:pt idx="10">
                  <c:v>70188</c:v>
                </c:pt>
                <c:pt idx="11">
                  <c:v>70188</c:v>
                </c:pt>
                <c:pt idx="12">
                  <c:v>70188</c:v>
                </c:pt>
                <c:pt idx="13">
                  <c:v>70188</c:v>
                </c:pt>
                <c:pt idx="14">
                  <c:v>70188</c:v>
                </c:pt>
                <c:pt idx="15">
                  <c:v>70188</c:v>
                </c:pt>
                <c:pt idx="16">
                  <c:v>70188</c:v>
                </c:pt>
                <c:pt idx="17">
                  <c:v>70188</c:v>
                </c:pt>
              </c:numCache>
            </c:numRef>
          </c:val>
          <c:extLst xmlns:c16r2="http://schemas.microsoft.com/office/drawing/2015/06/chart">
            <c:ext xmlns:c16="http://schemas.microsoft.com/office/drawing/2014/chart" uri="{C3380CC4-5D6E-409C-BE32-E72D297353CC}">
              <c16:uniqueId val="{00000005-9394-43F2-A13C-7493342F89AD}"/>
            </c:ext>
          </c:extLst>
        </c:ser>
        <c:dLbls/>
        <c:overlap val="100"/>
        <c:axId val="171367040"/>
        <c:axId val="171372928"/>
      </c:barChart>
      <c:dateAx>
        <c:axId val="171367040"/>
        <c:scaling>
          <c:orientation val="minMax"/>
        </c:scaling>
        <c:axPos val="b"/>
        <c:numFmt formatCode="mmm/yy" sourceLinked="1"/>
        <c:tickLblPos val="nextTo"/>
        <c:crossAx val="171372928"/>
        <c:crosses val="autoZero"/>
        <c:auto val="1"/>
        <c:lblOffset val="100"/>
        <c:baseTimeUnit val="months"/>
      </c:dateAx>
      <c:valAx>
        <c:axId val="171372928"/>
        <c:scaling>
          <c:orientation val="minMax"/>
        </c:scaling>
        <c:axPos val="l"/>
        <c:majorGridlines/>
        <c:numFmt formatCode="#,##0" sourceLinked="1"/>
        <c:tickLblPos val="nextTo"/>
        <c:crossAx val="171367040"/>
        <c:crosses val="autoZero"/>
        <c:crossBetween val="between"/>
      </c:valAx>
    </c:plotArea>
    <c:legend>
      <c:legendPos val="b"/>
      <c:layout>
        <c:manualLayout>
          <c:xMode val="edge"/>
          <c:yMode val="edge"/>
          <c:x val="1.306662123324831E-2"/>
          <c:y val="0.91237579128665547"/>
          <c:w val="0.96817254536242858"/>
          <c:h val="6.9444268821665531E-2"/>
        </c:manualLayout>
      </c:layout>
    </c:legend>
    <c:plotVisOnly val="1"/>
    <c:dispBlanksAs val="gap"/>
  </c:chart>
  <c:spPr>
    <a:ln>
      <a:noFill/>
    </a:ln>
  </c:spPr>
  <c:txPr>
    <a:bodyPr/>
    <a:lstStyle/>
    <a:p>
      <a:pPr>
        <a:defRPr sz="1400"/>
      </a:pPr>
      <a:endParaRPr lang="es-ES"/>
    </a:p>
  </c:txPr>
  <c:externalData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4F4378-89BC-F743-8121-EFD75FB7C02B}" type="datetimeFigureOut">
              <a:rPr lang="es-CL" smtClean="0"/>
              <a:pPr/>
              <a:t>10-07-2026</a:t>
            </a:fld>
            <a:endParaRPr lang="es-C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Editar los estilos de texto del patrón
Segundo nivel
Tercer nivel
Cuarto nivel
Quinto nivel</a:t>
            </a:r>
            <a:endParaRPr lang="es-C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CC8EC-8FF6-BA46-A18F-A300F48D2801}" type="slidenum">
              <a:rPr lang="es-CL" smtClean="0"/>
              <a:pPr/>
              <a:t>‹Nº›</a:t>
            </a:fld>
            <a:endParaRPr lang="es-CL"/>
          </a:p>
        </p:txBody>
      </p:sp>
    </p:spTree>
    <p:extLst>
      <p:ext uri="{BB962C8B-B14F-4D97-AF65-F5344CB8AC3E}">
        <p14:creationId xmlns:p14="http://schemas.microsoft.com/office/powerpoint/2010/main" xmlns="" val="1915312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p:cNvSpPr>
            <a:spLocks noGrp="1"/>
          </p:cNvSpPr>
          <p:nvPr>
            <p:ph type="sldNum" sz="quarter" idx="10"/>
          </p:nvPr>
        </p:nvSpPr>
        <p:spPr/>
        <p:txBody>
          <a:bodyPr/>
          <a:lstStyle/>
          <a:p>
            <a:pPr>
              <a:defRPr/>
            </a:pPr>
            <a:fld id="{831FDE45-7D7B-45A8-BADF-60ED6071BB55}" type="slidenum">
              <a:rPr lang="es-CL" smtClean="0"/>
              <a:pPr>
                <a:defRPr/>
              </a:pPr>
              <a:t>15</a:t>
            </a:fld>
            <a:endParaRPr lang="es-CL" dirty="0"/>
          </a:p>
        </p:txBody>
      </p:sp>
    </p:spTree>
    <p:extLst>
      <p:ext uri="{BB962C8B-B14F-4D97-AF65-F5344CB8AC3E}">
        <p14:creationId xmlns:p14="http://schemas.microsoft.com/office/powerpoint/2010/main" xmlns="" val="3225673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60045B5-3BFC-7CCB-8AD3-7234C381CF2C}"/>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71602C1F-946E-1D12-502B-82CB9A382B44}"/>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BB1C3050-8AE5-3AB6-9685-B6C33BCE8715}"/>
              </a:ext>
            </a:extLst>
          </p:cNvPr>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a:extLst>
              <a:ext uri="{FF2B5EF4-FFF2-40B4-BE49-F238E27FC236}">
                <a16:creationId xmlns:a16="http://schemas.microsoft.com/office/drawing/2014/main" xmlns="" id="{89226746-6151-ACCD-36FE-D79266144B8B}"/>
              </a:ext>
            </a:extLst>
          </p:cNvPr>
          <p:cNvSpPr>
            <a:spLocks noGrp="1"/>
          </p:cNvSpPr>
          <p:nvPr>
            <p:ph type="sldNum" sz="quarter" idx="10"/>
          </p:nvPr>
        </p:nvSpPr>
        <p:spPr/>
        <p:txBody>
          <a:bodyPr/>
          <a:lstStyle/>
          <a:p>
            <a:pPr>
              <a:defRPr/>
            </a:pPr>
            <a:fld id="{831FDE45-7D7B-45A8-BADF-60ED6071BB55}" type="slidenum">
              <a:rPr lang="es-CL" smtClean="0"/>
              <a:pPr>
                <a:defRPr/>
              </a:pPr>
              <a:t>24</a:t>
            </a:fld>
            <a:endParaRPr lang="es-CL" dirty="0"/>
          </a:p>
        </p:txBody>
      </p:sp>
    </p:spTree>
    <p:extLst>
      <p:ext uri="{BB962C8B-B14F-4D97-AF65-F5344CB8AC3E}">
        <p14:creationId xmlns:p14="http://schemas.microsoft.com/office/powerpoint/2010/main" xmlns="" val="2626959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AF901C8-0E53-0B71-4B2B-CD4C5A5CA284}"/>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59C81FC2-078A-24FD-5615-BD69BD12DCB8}"/>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C98A5FCF-203D-78B3-52A0-E42EE2C5A359}"/>
              </a:ext>
            </a:extLst>
          </p:cNvPr>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a:extLst>
              <a:ext uri="{FF2B5EF4-FFF2-40B4-BE49-F238E27FC236}">
                <a16:creationId xmlns:a16="http://schemas.microsoft.com/office/drawing/2014/main" xmlns="" id="{DB80F7E9-B5F2-941B-4319-9B8197BC2674}"/>
              </a:ext>
            </a:extLst>
          </p:cNvPr>
          <p:cNvSpPr>
            <a:spLocks noGrp="1"/>
          </p:cNvSpPr>
          <p:nvPr>
            <p:ph type="sldNum" sz="quarter" idx="10"/>
          </p:nvPr>
        </p:nvSpPr>
        <p:spPr/>
        <p:txBody>
          <a:bodyPr/>
          <a:lstStyle/>
          <a:p>
            <a:pPr>
              <a:defRPr/>
            </a:pPr>
            <a:fld id="{831FDE45-7D7B-45A8-BADF-60ED6071BB55}" type="slidenum">
              <a:rPr lang="es-CL" smtClean="0"/>
              <a:pPr>
                <a:defRPr/>
              </a:pPr>
              <a:t>25</a:t>
            </a:fld>
            <a:endParaRPr lang="es-CL" dirty="0"/>
          </a:p>
        </p:txBody>
      </p:sp>
    </p:spTree>
    <p:extLst>
      <p:ext uri="{BB962C8B-B14F-4D97-AF65-F5344CB8AC3E}">
        <p14:creationId xmlns:p14="http://schemas.microsoft.com/office/powerpoint/2010/main" xmlns="" val="3055557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2DB6B75-8599-61B3-AFEA-ED325145AECF}"/>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8BE66161-F2EF-CD55-8981-A4D6961773CD}"/>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0143B9CA-0BEE-25BB-70CD-73360A4B9BF4}"/>
              </a:ext>
            </a:extLst>
          </p:cNvPr>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a:extLst>
              <a:ext uri="{FF2B5EF4-FFF2-40B4-BE49-F238E27FC236}">
                <a16:creationId xmlns:a16="http://schemas.microsoft.com/office/drawing/2014/main" xmlns="" id="{45D36279-5430-7B91-F1CF-F8F9F3BC2834}"/>
              </a:ext>
            </a:extLst>
          </p:cNvPr>
          <p:cNvSpPr>
            <a:spLocks noGrp="1"/>
          </p:cNvSpPr>
          <p:nvPr>
            <p:ph type="sldNum" sz="quarter" idx="10"/>
          </p:nvPr>
        </p:nvSpPr>
        <p:spPr/>
        <p:txBody>
          <a:bodyPr/>
          <a:lstStyle/>
          <a:p>
            <a:pPr>
              <a:defRPr/>
            </a:pPr>
            <a:fld id="{831FDE45-7D7B-45A8-BADF-60ED6071BB55}" type="slidenum">
              <a:rPr lang="es-CL" smtClean="0"/>
              <a:pPr>
                <a:defRPr/>
              </a:pPr>
              <a:t>26</a:t>
            </a:fld>
            <a:endParaRPr lang="es-CL" dirty="0"/>
          </a:p>
        </p:txBody>
      </p:sp>
    </p:spTree>
    <p:extLst>
      <p:ext uri="{BB962C8B-B14F-4D97-AF65-F5344CB8AC3E}">
        <p14:creationId xmlns:p14="http://schemas.microsoft.com/office/powerpoint/2010/main" xmlns="" val="1605276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171450" indent="-171450">
              <a:buFont typeface="Arial" panose="020B0604020202020204" pitchFamily="34" charset="0"/>
              <a:buChar char="•"/>
            </a:pPr>
            <a:r>
              <a:rPr lang="es-MX" dirty="0"/>
              <a:t>El principal costo de mantención corresponde a Ascensores, realizado por la empresa Ascensores Schindler, este es un requisito legal, además de necesario para mantener la garantía de los equipos.</a:t>
            </a:r>
          </a:p>
          <a:p>
            <a:pPr marL="171450" indent="-171450">
              <a:buFont typeface="Arial" panose="020B0604020202020204" pitchFamily="34" charset="0"/>
              <a:buChar char="•"/>
            </a:pPr>
            <a:endParaRPr lang="es-MX" dirty="0"/>
          </a:p>
          <a:p>
            <a:pPr marL="171450" indent="-171450">
              <a:buFont typeface="Arial" panose="020B0604020202020204" pitchFamily="34" charset="0"/>
              <a:buChar char="•"/>
            </a:pPr>
            <a:r>
              <a:rPr lang="es-MX" dirty="0"/>
              <a:t>El resto de las mantenciones tienen un impacto menor: áreas verdes, piscina, bombas y corrientes débiles.</a:t>
            </a:r>
          </a:p>
          <a:p>
            <a:pPr marL="171450" indent="-171450">
              <a:buFont typeface="Arial" panose="020B0604020202020204" pitchFamily="34" charset="0"/>
              <a:buChar char="•"/>
            </a:pPr>
            <a:endParaRPr lang="es-MX" dirty="0"/>
          </a:p>
          <a:p>
            <a:pPr marL="171450" indent="-171450">
              <a:buFont typeface="Arial" panose="020B0604020202020204" pitchFamily="34" charset="0"/>
              <a:buChar char="•"/>
            </a:pPr>
            <a:r>
              <a:rPr lang="es-MX" dirty="0"/>
              <a:t>Con la empresa de calderas se negocio dos años de mantención sin costo.</a:t>
            </a:r>
            <a:endParaRPr lang="es-CL" dirty="0"/>
          </a:p>
        </p:txBody>
      </p:sp>
      <p:sp>
        <p:nvSpPr>
          <p:cNvPr id="4" name="3 Marcador de número de diapositiva"/>
          <p:cNvSpPr>
            <a:spLocks noGrp="1"/>
          </p:cNvSpPr>
          <p:nvPr>
            <p:ph type="sldNum" sz="quarter" idx="10"/>
          </p:nvPr>
        </p:nvSpPr>
        <p:spPr/>
        <p:txBody>
          <a:bodyPr/>
          <a:lstStyle/>
          <a:p>
            <a:pPr>
              <a:defRPr/>
            </a:pPr>
            <a:fld id="{831FDE45-7D7B-45A8-BADF-60ED6071BB55}" type="slidenum">
              <a:rPr lang="es-CL" smtClean="0"/>
              <a:pPr>
                <a:defRPr/>
              </a:pPr>
              <a:t>27</a:t>
            </a:fld>
            <a:endParaRPr lang="es-CL" dirty="0"/>
          </a:p>
        </p:txBody>
      </p:sp>
    </p:spTree>
    <p:extLst>
      <p:ext uri="{BB962C8B-B14F-4D97-AF65-F5344CB8AC3E}">
        <p14:creationId xmlns:p14="http://schemas.microsoft.com/office/powerpoint/2010/main" xmlns="" val="1054899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171450" indent="-171450">
              <a:buFont typeface="Arial" panose="020B0604020202020204" pitchFamily="34" charset="0"/>
              <a:buChar char="•"/>
            </a:pPr>
            <a:r>
              <a:rPr lang="es-MX" dirty="0"/>
              <a:t>El principal costo de mantención corresponde a Ascensores, realizado por la empresa Ascensores Schindler, este es un requisito legal, además de necesario para mantener la garantía de los equipos.</a:t>
            </a:r>
          </a:p>
          <a:p>
            <a:pPr marL="171450" indent="-171450">
              <a:buFont typeface="Arial" panose="020B0604020202020204" pitchFamily="34" charset="0"/>
              <a:buChar char="•"/>
            </a:pPr>
            <a:endParaRPr lang="es-MX" dirty="0"/>
          </a:p>
          <a:p>
            <a:pPr marL="171450" indent="-171450">
              <a:buFont typeface="Arial" panose="020B0604020202020204" pitchFamily="34" charset="0"/>
              <a:buChar char="•"/>
            </a:pPr>
            <a:r>
              <a:rPr lang="es-MX" dirty="0"/>
              <a:t>El resto de las mantenciones tienen un impacto menor: áreas verdes, piscina, bombas y corrientes débiles.</a:t>
            </a:r>
          </a:p>
          <a:p>
            <a:pPr marL="171450" indent="-171450">
              <a:buFont typeface="Arial" panose="020B0604020202020204" pitchFamily="34" charset="0"/>
              <a:buChar char="•"/>
            </a:pPr>
            <a:endParaRPr lang="es-MX" dirty="0"/>
          </a:p>
          <a:p>
            <a:pPr marL="171450" indent="-171450">
              <a:buFont typeface="Arial" panose="020B0604020202020204" pitchFamily="34" charset="0"/>
              <a:buChar char="•"/>
            </a:pPr>
            <a:r>
              <a:rPr lang="es-MX" dirty="0"/>
              <a:t>Con la empresa de calderas se negocio dos años de mantención sin costo.</a:t>
            </a:r>
            <a:endParaRPr lang="es-CL" dirty="0"/>
          </a:p>
        </p:txBody>
      </p:sp>
      <p:sp>
        <p:nvSpPr>
          <p:cNvPr id="4" name="3 Marcador de número de diapositiva"/>
          <p:cNvSpPr>
            <a:spLocks noGrp="1"/>
          </p:cNvSpPr>
          <p:nvPr>
            <p:ph type="sldNum" sz="quarter" idx="10"/>
          </p:nvPr>
        </p:nvSpPr>
        <p:spPr/>
        <p:txBody>
          <a:bodyPr/>
          <a:lstStyle/>
          <a:p>
            <a:pPr>
              <a:defRPr/>
            </a:pPr>
            <a:fld id="{831FDE45-7D7B-45A8-BADF-60ED6071BB55}" type="slidenum">
              <a:rPr lang="es-CL" smtClean="0"/>
              <a:pPr>
                <a:defRPr/>
              </a:pPr>
              <a:t>28</a:t>
            </a:fld>
            <a:endParaRPr lang="es-CL" dirty="0"/>
          </a:p>
        </p:txBody>
      </p:sp>
    </p:spTree>
    <p:extLst>
      <p:ext uri="{BB962C8B-B14F-4D97-AF65-F5344CB8AC3E}">
        <p14:creationId xmlns:p14="http://schemas.microsoft.com/office/powerpoint/2010/main" xmlns="" val="3062798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2632202-E5DA-C010-6A5A-50FABBACCB95}"/>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15894844-B81C-72C8-B7A8-39E49B58CFA6}"/>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115F770C-5B94-38F0-5207-959B1ECDA9A1}"/>
              </a:ext>
            </a:extLst>
          </p:cNvPr>
          <p:cNvSpPr>
            <a:spLocks noGrp="1"/>
          </p:cNvSpPr>
          <p:nvPr>
            <p:ph type="body" idx="1"/>
          </p:nvPr>
        </p:nvSpPr>
        <p:spPr/>
        <p:txBody>
          <a:bodyPr/>
          <a:lstStyle/>
          <a:p>
            <a:pPr marL="171450" indent="-171450">
              <a:buFont typeface="Arial" panose="020B0604020202020204" pitchFamily="34" charset="0"/>
              <a:buChar char="•"/>
            </a:pPr>
            <a:r>
              <a:rPr lang="es-MX" dirty="0"/>
              <a:t>El principal costo de mantención corresponde a Ascensores, realizado por la empresa Ascensores Schindler, este es un requisito legal, además de necesario para mantener la garantía de los equipos.</a:t>
            </a:r>
          </a:p>
          <a:p>
            <a:pPr marL="171450" indent="-171450">
              <a:buFont typeface="Arial" panose="020B0604020202020204" pitchFamily="34" charset="0"/>
              <a:buChar char="•"/>
            </a:pPr>
            <a:endParaRPr lang="es-MX" dirty="0"/>
          </a:p>
          <a:p>
            <a:pPr marL="171450" indent="-171450">
              <a:buFont typeface="Arial" panose="020B0604020202020204" pitchFamily="34" charset="0"/>
              <a:buChar char="•"/>
            </a:pPr>
            <a:r>
              <a:rPr lang="es-MX" dirty="0"/>
              <a:t>El resto de las mantenciones tienen un impacto menor: áreas verdes, piscina, bombas y corrientes débiles.</a:t>
            </a:r>
          </a:p>
          <a:p>
            <a:pPr marL="171450" indent="-171450">
              <a:buFont typeface="Arial" panose="020B0604020202020204" pitchFamily="34" charset="0"/>
              <a:buChar char="•"/>
            </a:pPr>
            <a:endParaRPr lang="es-MX" dirty="0"/>
          </a:p>
          <a:p>
            <a:pPr marL="171450" indent="-171450">
              <a:buFont typeface="Arial" panose="020B0604020202020204" pitchFamily="34" charset="0"/>
              <a:buChar char="•"/>
            </a:pPr>
            <a:r>
              <a:rPr lang="es-MX" dirty="0"/>
              <a:t>Con la empresa de calderas se negocio dos años de mantención sin costo.</a:t>
            </a:r>
            <a:endParaRPr lang="es-CL" dirty="0"/>
          </a:p>
        </p:txBody>
      </p:sp>
      <p:sp>
        <p:nvSpPr>
          <p:cNvPr id="4" name="3 Marcador de número de diapositiva">
            <a:extLst>
              <a:ext uri="{FF2B5EF4-FFF2-40B4-BE49-F238E27FC236}">
                <a16:creationId xmlns:a16="http://schemas.microsoft.com/office/drawing/2014/main" xmlns="" id="{BF06CB29-72FC-F296-525A-6F9CE9339F36}"/>
              </a:ext>
            </a:extLst>
          </p:cNvPr>
          <p:cNvSpPr>
            <a:spLocks noGrp="1"/>
          </p:cNvSpPr>
          <p:nvPr>
            <p:ph type="sldNum" sz="quarter" idx="10"/>
          </p:nvPr>
        </p:nvSpPr>
        <p:spPr/>
        <p:txBody>
          <a:bodyPr/>
          <a:lstStyle/>
          <a:p>
            <a:pPr>
              <a:defRPr/>
            </a:pPr>
            <a:fld id="{831FDE45-7D7B-45A8-BADF-60ED6071BB55}" type="slidenum">
              <a:rPr lang="es-CL" smtClean="0"/>
              <a:pPr>
                <a:defRPr/>
              </a:pPr>
              <a:t>29</a:t>
            </a:fld>
            <a:endParaRPr lang="es-CL" dirty="0"/>
          </a:p>
        </p:txBody>
      </p:sp>
    </p:spTree>
    <p:extLst>
      <p:ext uri="{BB962C8B-B14F-4D97-AF65-F5344CB8AC3E}">
        <p14:creationId xmlns:p14="http://schemas.microsoft.com/office/powerpoint/2010/main" xmlns="" val="4168401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4B769CE-90CA-BB66-0307-72F92EEFC7D7}"/>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54DACAF7-7572-DE85-41EC-B90FE5F58F12}"/>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7D5CE617-F707-265A-EA5F-064648AD5FC6}"/>
              </a:ext>
            </a:extLst>
          </p:cNvPr>
          <p:cNvSpPr>
            <a:spLocks noGrp="1"/>
          </p:cNvSpPr>
          <p:nvPr>
            <p:ph type="body" idx="1"/>
          </p:nvPr>
        </p:nvSpPr>
        <p:spPr/>
        <p:txBody>
          <a:bodyPr/>
          <a:lstStyle/>
          <a:p>
            <a:pPr algn="just"/>
            <a:r>
              <a:rPr lang="es-MX" dirty="0"/>
              <a:t>Nuestra empresa, además de entregar el gasto común hace entrega de un balance mensual con se detalla la situación financiera de la comunidad. Este informe permite llevar un control global de las finanzas y además de transparentar todas las acciones tomadas por el comité y la administración.</a:t>
            </a:r>
          </a:p>
        </p:txBody>
      </p:sp>
      <p:sp>
        <p:nvSpPr>
          <p:cNvPr id="4" name="3 Marcador de número de diapositiva">
            <a:extLst>
              <a:ext uri="{FF2B5EF4-FFF2-40B4-BE49-F238E27FC236}">
                <a16:creationId xmlns:a16="http://schemas.microsoft.com/office/drawing/2014/main" xmlns="" id="{3CFE613B-0B1C-7B60-B1A9-BB58A0653E8F}"/>
              </a:ext>
            </a:extLst>
          </p:cNvPr>
          <p:cNvSpPr>
            <a:spLocks noGrp="1"/>
          </p:cNvSpPr>
          <p:nvPr>
            <p:ph type="sldNum" sz="quarter" idx="10"/>
          </p:nvPr>
        </p:nvSpPr>
        <p:spPr/>
        <p:txBody>
          <a:bodyPr/>
          <a:lstStyle/>
          <a:p>
            <a:pPr>
              <a:defRPr/>
            </a:pPr>
            <a:fld id="{831FDE45-7D7B-45A8-BADF-60ED6071BB55}" type="slidenum">
              <a:rPr lang="es-CL" smtClean="0"/>
              <a:pPr>
                <a:defRPr/>
              </a:pPr>
              <a:t>31</a:t>
            </a:fld>
            <a:endParaRPr lang="es-CL" dirty="0"/>
          </a:p>
        </p:txBody>
      </p:sp>
    </p:spTree>
    <p:extLst>
      <p:ext uri="{BB962C8B-B14F-4D97-AF65-F5344CB8AC3E}">
        <p14:creationId xmlns:p14="http://schemas.microsoft.com/office/powerpoint/2010/main" xmlns="" val="4199322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32F402-331A-BAD3-2688-8E5B48E3547D}"/>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C00F3E14-A030-50A2-5695-1399D97B001E}"/>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E5ACEBF9-1647-5282-72BE-C4C8663D448B}"/>
              </a:ext>
            </a:extLst>
          </p:cNvPr>
          <p:cNvSpPr>
            <a:spLocks noGrp="1"/>
          </p:cNvSpPr>
          <p:nvPr>
            <p:ph type="body" idx="1"/>
          </p:nvPr>
        </p:nvSpPr>
        <p:spPr/>
        <p:txBody>
          <a:bodyPr/>
          <a:lstStyle/>
          <a:p>
            <a:pPr algn="just"/>
            <a:r>
              <a:rPr lang="es-MX" dirty="0"/>
              <a:t>Nuestra empresa, además de entregar el gasto común hace entrega de un balance mensual con se detalla la situación financiera de la comunidad. Este informe permite llevar un control global de las finanzas y además de transparentar todas las acciones tomadas por el comité y la administración.</a:t>
            </a:r>
          </a:p>
        </p:txBody>
      </p:sp>
      <p:sp>
        <p:nvSpPr>
          <p:cNvPr id="4" name="3 Marcador de número de diapositiva">
            <a:extLst>
              <a:ext uri="{FF2B5EF4-FFF2-40B4-BE49-F238E27FC236}">
                <a16:creationId xmlns:a16="http://schemas.microsoft.com/office/drawing/2014/main" xmlns="" id="{CC55039C-D39F-63B0-6AE1-971812342F11}"/>
              </a:ext>
            </a:extLst>
          </p:cNvPr>
          <p:cNvSpPr>
            <a:spLocks noGrp="1"/>
          </p:cNvSpPr>
          <p:nvPr>
            <p:ph type="sldNum" sz="quarter" idx="10"/>
          </p:nvPr>
        </p:nvSpPr>
        <p:spPr/>
        <p:txBody>
          <a:bodyPr/>
          <a:lstStyle/>
          <a:p>
            <a:pPr>
              <a:defRPr/>
            </a:pPr>
            <a:fld id="{831FDE45-7D7B-45A8-BADF-60ED6071BB55}" type="slidenum">
              <a:rPr lang="es-CL" smtClean="0"/>
              <a:pPr>
                <a:defRPr/>
              </a:pPr>
              <a:t>32</a:t>
            </a:fld>
            <a:endParaRPr lang="es-CL" dirty="0"/>
          </a:p>
        </p:txBody>
      </p:sp>
    </p:spTree>
    <p:extLst>
      <p:ext uri="{BB962C8B-B14F-4D97-AF65-F5344CB8AC3E}">
        <p14:creationId xmlns:p14="http://schemas.microsoft.com/office/powerpoint/2010/main" xmlns="" val="165232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8AB29B7-6655-D6C8-22FD-346444BFB5C7}"/>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70090FB4-36E3-6623-6AA5-D5F7BFCD4F95}"/>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417851C6-AA07-A2D9-B6EE-EB8DD4026327}"/>
              </a:ext>
            </a:extLst>
          </p:cNvPr>
          <p:cNvSpPr>
            <a:spLocks noGrp="1"/>
          </p:cNvSpPr>
          <p:nvPr>
            <p:ph type="body" idx="1"/>
          </p:nvPr>
        </p:nvSpPr>
        <p:spPr/>
        <p:txBody>
          <a:bodyPr/>
          <a:lstStyle/>
          <a:p>
            <a:pPr algn="just"/>
            <a:r>
              <a:rPr lang="es-MX" dirty="0"/>
              <a:t>Nuestra empresa, además de entregar el gasto común hace entrega de un balance mensual con se detalla la situación financiera de la comunidad. Este informe permite llevar un control global de las finanzas y además de transparentar todas las acciones tomadas por el comité y la administración.</a:t>
            </a:r>
          </a:p>
        </p:txBody>
      </p:sp>
      <p:sp>
        <p:nvSpPr>
          <p:cNvPr id="4" name="3 Marcador de número de diapositiva">
            <a:extLst>
              <a:ext uri="{FF2B5EF4-FFF2-40B4-BE49-F238E27FC236}">
                <a16:creationId xmlns:a16="http://schemas.microsoft.com/office/drawing/2014/main" xmlns="" id="{7101182B-9B2D-CC1D-E704-71614B60B57B}"/>
              </a:ext>
            </a:extLst>
          </p:cNvPr>
          <p:cNvSpPr>
            <a:spLocks noGrp="1"/>
          </p:cNvSpPr>
          <p:nvPr>
            <p:ph type="sldNum" sz="quarter" idx="10"/>
          </p:nvPr>
        </p:nvSpPr>
        <p:spPr/>
        <p:txBody>
          <a:bodyPr/>
          <a:lstStyle/>
          <a:p>
            <a:pPr>
              <a:defRPr/>
            </a:pPr>
            <a:fld id="{831FDE45-7D7B-45A8-BADF-60ED6071BB55}" type="slidenum">
              <a:rPr lang="es-CL" smtClean="0"/>
              <a:pPr>
                <a:defRPr/>
              </a:pPr>
              <a:t>33</a:t>
            </a:fld>
            <a:endParaRPr lang="es-CL" dirty="0"/>
          </a:p>
        </p:txBody>
      </p:sp>
    </p:spTree>
    <p:extLst>
      <p:ext uri="{BB962C8B-B14F-4D97-AF65-F5344CB8AC3E}">
        <p14:creationId xmlns:p14="http://schemas.microsoft.com/office/powerpoint/2010/main" xmlns="" val="28913678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D599D53-F803-2FBC-3ED2-3F141882D8B5}"/>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2605ADA2-CE89-260C-4864-AA48F2610DA6}"/>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1B6B8B61-AB41-4655-A398-E25012426D8A}"/>
              </a:ext>
            </a:extLst>
          </p:cNvPr>
          <p:cNvSpPr>
            <a:spLocks noGrp="1"/>
          </p:cNvSpPr>
          <p:nvPr>
            <p:ph type="body" idx="1"/>
          </p:nvPr>
        </p:nvSpPr>
        <p:spPr/>
        <p:txBody>
          <a:bodyPr/>
          <a:lstStyle/>
          <a:p>
            <a:pPr algn="just"/>
            <a:r>
              <a:rPr lang="es-MX" dirty="0"/>
              <a:t>Nuestra empresa, además de entregar el gasto común hace entrega de un balance mensual con se detalla la situación financiera de la comunidad. Este informe permite llevar un control global de las finanzas y además de transparentar todas las acciones tomadas por el comité y la administración.</a:t>
            </a:r>
          </a:p>
        </p:txBody>
      </p:sp>
      <p:sp>
        <p:nvSpPr>
          <p:cNvPr id="4" name="3 Marcador de número de diapositiva">
            <a:extLst>
              <a:ext uri="{FF2B5EF4-FFF2-40B4-BE49-F238E27FC236}">
                <a16:creationId xmlns:a16="http://schemas.microsoft.com/office/drawing/2014/main" xmlns="" id="{0912E55C-63F3-7359-8686-282771EF9C66}"/>
              </a:ext>
            </a:extLst>
          </p:cNvPr>
          <p:cNvSpPr>
            <a:spLocks noGrp="1"/>
          </p:cNvSpPr>
          <p:nvPr>
            <p:ph type="sldNum" sz="quarter" idx="10"/>
          </p:nvPr>
        </p:nvSpPr>
        <p:spPr/>
        <p:txBody>
          <a:bodyPr/>
          <a:lstStyle/>
          <a:p>
            <a:pPr>
              <a:defRPr/>
            </a:pPr>
            <a:fld id="{831FDE45-7D7B-45A8-BADF-60ED6071BB55}" type="slidenum">
              <a:rPr lang="es-CL" smtClean="0"/>
              <a:pPr>
                <a:defRPr/>
              </a:pPr>
              <a:t>34</a:t>
            </a:fld>
            <a:endParaRPr lang="es-CL" dirty="0"/>
          </a:p>
        </p:txBody>
      </p:sp>
    </p:spTree>
    <p:extLst>
      <p:ext uri="{BB962C8B-B14F-4D97-AF65-F5344CB8AC3E}">
        <p14:creationId xmlns:p14="http://schemas.microsoft.com/office/powerpoint/2010/main" xmlns="" val="2892071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p:cNvSpPr>
            <a:spLocks noGrp="1"/>
          </p:cNvSpPr>
          <p:nvPr>
            <p:ph type="sldNum" sz="quarter" idx="10"/>
          </p:nvPr>
        </p:nvSpPr>
        <p:spPr/>
        <p:txBody>
          <a:bodyPr/>
          <a:lstStyle/>
          <a:p>
            <a:pPr>
              <a:defRPr/>
            </a:pPr>
            <a:fld id="{831FDE45-7D7B-45A8-BADF-60ED6071BB55}" type="slidenum">
              <a:rPr lang="es-CL" smtClean="0"/>
              <a:pPr>
                <a:defRPr/>
              </a:pPr>
              <a:t>16</a:t>
            </a:fld>
            <a:endParaRPr lang="es-CL" dirty="0"/>
          </a:p>
        </p:txBody>
      </p:sp>
    </p:spTree>
    <p:extLst>
      <p:ext uri="{BB962C8B-B14F-4D97-AF65-F5344CB8AC3E}">
        <p14:creationId xmlns:p14="http://schemas.microsoft.com/office/powerpoint/2010/main" xmlns="" val="28004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34651EA-01E5-34CD-9F7B-3D95B3AFAF3E}"/>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CE67F1E4-C582-B335-BABB-56765E2D7D0C}"/>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2D102027-73C3-D098-B66A-5EE70BFAFB4B}"/>
              </a:ext>
            </a:extLst>
          </p:cNvPr>
          <p:cNvSpPr>
            <a:spLocks noGrp="1"/>
          </p:cNvSpPr>
          <p:nvPr>
            <p:ph type="body" idx="1"/>
          </p:nvPr>
        </p:nvSpPr>
        <p:spPr/>
        <p:txBody>
          <a:bodyPr/>
          <a:lstStyle/>
          <a:p>
            <a:pPr algn="just"/>
            <a:r>
              <a:rPr lang="es-MX" dirty="0"/>
              <a:t>Nuestra empresa, además de entregar el gasto común hace entrega de un balance mensual con se detalla la situación financiera de la comunidad. Este informe permite llevar un control global de las finanzas y además de transparentar todas las acciones tomadas por el comité y la administración.</a:t>
            </a:r>
          </a:p>
        </p:txBody>
      </p:sp>
      <p:sp>
        <p:nvSpPr>
          <p:cNvPr id="4" name="3 Marcador de número de diapositiva">
            <a:extLst>
              <a:ext uri="{FF2B5EF4-FFF2-40B4-BE49-F238E27FC236}">
                <a16:creationId xmlns:a16="http://schemas.microsoft.com/office/drawing/2014/main" xmlns="" id="{7F2CD8EC-4457-8AFE-52B8-A0E36286713F}"/>
              </a:ext>
            </a:extLst>
          </p:cNvPr>
          <p:cNvSpPr>
            <a:spLocks noGrp="1"/>
          </p:cNvSpPr>
          <p:nvPr>
            <p:ph type="sldNum" sz="quarter" idx="10"/>
          </p:nvPr>
        </p:nvSpPr>
        <p:spPr/>
        <p:txBody>
          <a:bodyPr/>
          <a:lstStyle/>
          <a:p>
            <a:pPr>
              <a:defRPr/>
            </a:pPr>
            <a:fld id="{831FDE45-7D7B-45A8-BADF-60ED6071BB55}" type="slidenum">
              <a:rPr lang="es-CL" smtClean="0"/>
              <a:pPr>
                <a:defRPr/>
              </a:pPr>
              <a:t>35</a:t>
            </a:fld>
            <a:endParaRPr lang="es-CL" dirty="0"/>
          </a:p>
        </p:txBody>
      </p:sp>
    </p:spTree>
    <p:extLst>
      <p:ext uri="{BB962C8B-B14F-4D97-AF65-F5344CB8AC3E}">
        <p14:creationId xmlns:p14="http://schemas.microsoft.com/office/powerpoint/2010/main" xmlns="" val="2628954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811F004-64B2-C5C0-73B2-7BB01442D2A9}"/>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E6557702-F6C8-8C80-8B98-96ABA498D016}"/>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70381903-78A6-7E6B-1ABD-CDD1C308C202}"/>
              </a:ext>
            </a:extLst>
          </p:cNvPr>
          <p:cNvSpPr>
            <a:spLocks noGrp="1"/>
          </p:cNvSpPr>
          <p:nvPr>
            <p:ph type="body" idx="1"/>
          </p:nvPr>
        </p:nvSpPr>
        <p:spPr/>
        <p:txBody>
          <a:bodyPr/>
          <a:lstStyle/>
          <a:p>
            <a:pPr marL="171450" indent="-171450">
              <a:buFont typeface="Arial" panose="020B0604020202020204" pitchFamily="34" charset="0"/>
              <a:buChar char="•"/>
            </a:pPr>
            <a:r>
              <a:rPr lang="es-MX" dirty="0"/>
              <a:t>El principal costo de mantención corresponde a Ascensores, realizado por la empresa Ascensores Schindler, este es un requisito legal, además de necesario para mantener la garantía de los equipos.</a:t>
            </a:r>
          </a:p>
          <a:p>
            <a:pPr marL="171450" indent="-171450">
              <a:buFont typeface="Arial" panose="020B0604020202020204" pitchFamily="34" charset="0"/>
              <a:buChar char="•"/>
            </a:pPr>
            <a:endParaRPr lang="es-MX" dirty="0"/>
          </a:p>
          <a:p>
            <a:pPr marL="171450" indent="-171450">
              <a:buFont typeface="Arial" panose="020B0604020202020204" pitchFamily="34" charset="0"/>
              <a:buChar char="•"/>
            </a:pPr>
            <a:r>
              <a:rPr lang="es-MX" dirty="0"/>
              <a:t>El resto de las mantenciones tienen un impacto menor: áreas verdes, piscina, bombas y corrientes débiles.</a:t>
            </a:r>
          </a:p>
          <a:p>
            <a:pPr marL="171450" indent="-171450">
              <a:buFont typeface="Arial" panose="020B0604020202020204" pitchFamily="34" charset="0"/>
              <a:buChar char="•"/>
            </a:pPr>
            <a:endParaRPr lang="es-MX" dirty="0"/>
          </a:p>
          <a:p>
            <a:pPr marL="171450" indent="-171450">
              <a:buFont typeface="Arial" panose="020B0604020202020204" pitchFamily="34" charset="0"/>
              <a:buChar char="•"/>
            </a:pPr>
            <a:r>
              <a:rPr lang="es-MX" dirty="0"/>
              <a:t>Con la empresa de calderas se negocio dos años de mantención sin costo.</a:t>
            </a:r>
            <a:endParaRPr lang="es-CL" dirty="0"/>
          </a:p>
        </p:txBody>
      </p:sp>
      <p:sp>
        <p:nvSpPr>
          <p:cNvPr id="4" name="3 Marcador de número de diapositiva">
            <a:extLst>
              <a:ext uri="{FF2B5EF4-FFF2-40B4-BE49-F238E27FC236}">
                <a16:creationId xmlns:a16="http://schemas.microsoft.com/office/drawing/2014/main" xmlns="" id="{301B2557-E56B-CADE-826A-116B7D81C46E}"/>
              </a:ext>
            </a:extLst>
          </p:cNvPr>
          <p:cNvSpPr>
            <a:spLocks noGrp="1"/>
          </p:cNvSpPr>
          <p:nvPr>
            <p:ph type="sldNum" sz="quarter" idx="10"/>
          </p:nvPr>
        </p:nvSpPr>
        <p:spPr/>
        <p:txBody>
          <a:bodyPr/>
          <a:lstStyle/>
          <a:p>
            <a:pPr>
              <a:defRPr/>
            </a:pPr>
            <a:fld id="{831FDE45-7D7B-45A8-BADF-60ED6071BB55}" type="slidenum">
              <a:rPr lang="es-CL" smtClean="0"/>
              <a:pPr>
                <a:defRPr/>
              </a:pPr>
              <a:t>36</a:t>
            </a:fld>
            <a:endParaRPr lang="es-CL" dirty="0"/>
          </a:p>
        </p:txBody>
      </p:sp>
    </p:spTree>
    <p:extLst>
      <p:ext uri="{BB962C8B-B14F-4D97-AF65-F5344CB8AC3E}">
        <p14:creationId xmlns:p14="http://schemas.microsoft.com/office/powerpoint/2010/main" xmlns="" val="905567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p:cNvSpPr>
            <a:spLocks noGrp="1"/>
          </p:cNvSpPr>
          <p:nvPr>
            <p:ph type="sldNum" sz="quarter" idx="10"/>
          </p:nvPr>
        </p:nvSpPr>
        <p:spPr/>
        <p:txBody>
          <a:bodyPr/>
          <a:lstStyle/>
          <a:p>
            <a:pPr>
              <a:defRPr/>
            </a:pPr>
            <a:fld id="{831FDE45-7D7B-45A8-BADF-60ED6071BB55}" type="slidenum">
              <a:rPr lang="es-CL" smtClean="0"/>
              <a:pPr>
                <a:defRPr/>
              </a:pPr>
              <a:t>17</a:t>
            </a:fld>
            <a:endParaRPr lang="es-CL" dirty="0"/>
          </a:p>
        </p:txBody>
      </p:sp>
    </p:spTree>
    <p:extLst>
      <p:ext uri="{BB962C8B-B14F-4D97-AF65-F5344CB8AC3E}">
        <p14:creationId xmlns:p14="http://schemas.microsoft.com/office/powerpoint/2010/main" xmlns="" val="3434438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D241955-2838-9373-504E-327238B38BB6}"/>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48AE093C-DADB-5B5B-F88C-D2D88F8CAF92}"/>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2C23C788-CE6A-1BD8-07EF-99D5982CCB52}"/>
              </a:ext>
            </a:extLst>
          </p:cNvPr>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a:extLst>
              <a:ext uri="{FF2B5EF4-FFF2-40B4-BE49-F238E27FC236}">
                <a16:creationId xmlns:a16="http://schemas.microsoft.com/office/drawing/2014/main" xmlns="" id="{F4C54FA3-026C-5092-47A6-04F78AD4A3B5}"/>
              </a:ext>
            </a:extLst>
          </p:cNvPr>
          <p:cNvSpPr>
            <a:spLocks noGrp="1"/>
          </p:cNvSpPr>
          <p:nvPr>
            <p:ph type="sldNum" sz="quarter" idx="10"/>
          </p:nvPr>
        </p:nvSpPr>
        <p:spPr/>
        <p:txBody>
          <a:bodyPr/>
          <a:lstStyle/>
          <a:p>
            <a:pPr>
              <a:defRPr/>
            </a:pPr>
            <a:fld id="{831FDE45-7D7B-45A8-BADF-60ED6071BB55}" type="slidenum">
              <a:rPr lang="es-CL" smtClean="0"/>
              <a:pPr>
                <a:defRPr/>
              </a:pPr>
              <a:t>18</a:t>
            </a:fld>
            <a:endParaRPr lang="es-CL" dirty="0"/>
          </a:p>
        </p:txBody>
      </p:sp>
    </p:spTree>
    <p:extLst>
      <p:ext uri="{BB962C8B-B14F-4D97-AF65-F5344CB8AC3E}">
        <p14:creationId xmlns:p14="http://schemas.microsoft.com/office/powerpoint/2010/main" xmlns="" val="4146374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FE2015F-FC10-9EC2-BCE1-00EAACC36FB7}"/>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87151825-B3EE-1416-055B-8C17816FC693}"/>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41F8865F-C3F9-A62F-14FE-A8300A60CEA9}"/>
              </a:ext>
            </a:extLst>
          </p:cNvPr>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a:extLst>
              <a:ext uri="{FF2B5EF4-FFF2-40B4-BE49-F238E27FC236}">
                <a16:creationId xmlns:a16="http://schemas.microsoft.com/office/drawing/2014/main" xmlns="" id="{C63C3EA2-4D31-36D5-69CA-9ECFF8A62186}"/>
              </a:ext>
            </a:extLst>
          </p:cNvPr>
          <p:cNvSpPr>
            <a:spLocks noGrp="1"/>
          </p:cNvSpPr>
          <p:nvPr>
            <p:ph type="sldNum" sz="quarter" idx="10"/>
          </p:nvPr>
        </p:nvSpPr>
        <p:spPr/>
        <p:txBody>
          <a:bodyPr/>
          <a:lstStyle/>
          <a:p>
            <a:pPr>
              <a:defRPr/>
            </a:pPr>
            <a:fld id="{831FDE45-7D7B-45A8-BADF-60ED6071BB55}" type="slidenum">
              <a:rPr lang="es-CL" smtClean="0"/>
              <a:pPr>
                <a:defRPr/>
              </a:pPr>
              <a:t>19</a:t>
            </a:fld>
            <a:endParaRPr lang="es-CL" dirty="0"/>
          </a:p>
        </p:txBody>
      </p:sp>
    </p:spTree>
    <p:extLst>
      <p:ext uri="{BB962C8B-B14F-4D97-AF65-F5344CB8AC3E}">
        <p14:creationId xmlns:p14="http://schemas.microsoft.com/office/powerpoint/2010/main" xmlns="" val="2690880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A318256-78CB-A2A0-7B11-6390A2CA3EB6}"/>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0EED5C1C-B786-E4F6-A554-045A932B8B6D}"/>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D1DBCB76-4597-F792-AFFE-3D45EA1F98E6}"/>
              </a:ext>
            </a:extLst>
          </p:cNvPr>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a:extLst>
              <a:ext uri="{FF2B5EF4-FFF2-40B4-BE49-F238E27FC236}">
                <a16:creationId xmlns:a16="http://schemas.microsoft.com/office/drawing/2014/main" xmlns="" id="{4D0A4F8E-E657-ADAF-D7BA-A2B255FD8176}"/>
              </a:ext>
            </a:extLst>
          </p:cNvPr>
          <p:cNvSpPr>
            <a:spLocks noGrp="1"/>
          </p:cNvSpPr>
          <p:nvPr>
            <p:ph type="sldNum" sz="quarter" idx="10"/>
          </p:nvPr>
        </p:nvSpPr>
        <p:spPr/>
        <p:txBody>
          <a:bodyPr/>
          <a:lstStyle/>
          <a:p>
            <a:pPr>
              <a:defRPr/>
            </a:pPr>
            <a:fld id="{831FDE45-7D7B-45A8-BADF-60ED6071BB55}" type="slidenum">
              <a:rPr lang="es-CL" smtClean="0"/>
              <a:pPr>
                <a:defRPr/>
              </a:pPr>
              <a:t>20</a:t>
            </a:fld>
            <a:endParaRPr lang="es-CL" dirty="0"/>
          </a:p>
        </p:txBody>
      </p:sp>
    </p:spTree>
    <p:extLst>
      <p:ext uri="{BB962C8B-B14F-4D97-AF65-F5344CB8AC3E}">
        <p14:creationId xmlns:p14="http://schemas.microsoft.com/office/powerpoint/2010/main" xmlns="" val="3629764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987944-C78D-9D37-ECF5-8AFE9FD82FB7}"/>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77435DF7-FB8E-D5E1-9640-38C9BB6938A3}"/>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5850080C-F952-A678-8FC1-A9F2F735D292}"/>
              </a:ext>
            </a:extLst>
          </p:cNvPr>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a:extLst>
              <a:ext uri="{FF2B5EF4-FFF2-40B4-BE49-F238E27FC236}">
                <a16:creationId xmlns:a16="http://schemas.microsoft.com/office/drawing/2014/main" xmlns="" id="{C99B13EF-ACF4-3BAC-213F-97DF9727CEDC}"/>
              </a:ext>
            </a:extLst>
          </p:cNvPr>
          <p:cNvSpPr>
            <a:spLocks noGrp="1"/>
          </p:cNvSpPr>
          <p:nvPr>
            <p:ph type="sldNum" sz="quarter" idx="10"/>
          </p:nvPr>
        </p:nvSpPr>
        <p:spPr/>
        <p:txBody>
          <a:bodyPr/>
          <a:lstStyle/>
          <a:p>
            <a:pPr>
              <a:defRPr/>
            </a:pPr>
            <a:fld id="{831FDE45-7D7B-45A8-BADF-60ED6071BB55}" type="slidenum">
              <a:rPr lang="es-CL" smtClean="0"/>
              <a:pPr>
                <a:defRPr/>
              </a:pPr>
              <a:t>21</a:t>
            </a:fld>
            <a:endParaRPr lang="es-CL" dirty="0"/>
          </a:p>
        </p:txBody>
      </p:sp>
    </p:spTree>
    <p:extLst>
      <p:ext uri="{BB962C8B-B14F-4D97-AF65-F5344CB8AC3E}">
        <p14:creationId xmlns:p14="http://schemas.microsoft.com/office/powerpoint/2010/main" xmlns="" val="242128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FBCE2C8-900D-9BD6-4F12-CC14AFCAC016}"/>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FF6DEF67-086B-5C0D-A5E3-F472CF52C818}"/>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45832AA1-A1C1-280A-DF56-ABAD7A12ABD8}"/>
              </a:ext>
            </a:extLst>
          </p:cNvPr>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a:extLst>
              <a:ext uri="{FF2B5EF4-FFF2-40B4-BE49-F238E27FC236}">
                <a16:creationId xmlns:a16="http://schemas.microsoft.com/office/drawing/2014/main" xmlns="" id="{F493A432-1237-FF5B-C3AE-7EEA84A757F0}"/>
              </a:ext>
            </a:extLst>
          </p:cNvPr>
          <p:cNvSpPr>
            <a:spLocks noGrp="1"/>
          </p:cNvSpPr>
          <p:nvPr>
            <p:ph type="sldNum" sz="quarter" idx="10"/>
          </p:nvPr>
        </p:nvSpPr>
        <p:spPr/>
        <p:txBody>
          <a:bodyPr/>
          <a:lstStyle/>
          <a:p>
            <a:pPr>
              <a:defRPr/>
            </a:pPr>
            <a:fld id="{831FDE45-7D7B-45A8-BADF-60ED6071BB55}" type="slidenum">
              <a:rPr lang="es-CL" smtClean="0"/>
              <a:pPr>
                <a:defRPr/>
              </a:pPr>
              <a:t>22</a:t>
            </a:fld>
            <a:endParaRPr lang="es-CL" dirty="0"/>
          </a:p>
        </p:txBody>
      </p:sp>
    </p:spTree>
    <p:extLst>
      <p:ext uri="{BB962C8B-B14F-4D97-AF65-F5344CB8AC3E}">
        <p14:creationId xmlns:p14="http://schemas.microsoft.com/office/powerpoint/2010/main" xmlns="" val="112840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70CCE69-1603-FE66-8377-0BFE9E148696}"/>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xmlns="" id="{CA63F4C7-516B-8EDC-E167-DE71841C9DC8}"/>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xmlns="" id="{F0C296CB-8DE1-358B-3F45-480D9665A3F9}"/>
              </a:ext>
            </a:extLst>
          </p:cNvPr>
          <p:cNvSpPr>
            <a:spLocks noGrp="1"/>
          </p:cNvSpPr>
          <p:nvPr>
            <p:ph type="body" idx="1"/>
          </p:nvPr>
        </p:nvSpPr>
        <p:spPr/>
        <p:txBody>
          <a:bodyPr/>
          <a:lstStyle/>
          <a:p>
            <a:pPr algn="just"/>
            <a:r>
              <a:rPr lang="es-MX" dirty="0"/>
              <a:t>Monto total correspondiente gasto común, periodo abril 2019 a octubre 2019. El gasto común se compone principalmente por lo siguiente:</a:t>
            </a:r>
          </a:p>
          <a:p>
            <a:pPr algn="just"/>
            <a:endParaRPr lang="es-MX" dirty="0"/>
          </a:p>
          <a:p>
            <a:pPr marL="171450" indent="-171450" algn="just">
              <a:buFont typeface="Arial" panose="020B0604020202020204" pitchFamily="34" charset="0"/>
              <a:buChar char="•"/>
            </a:pPr>
            <a:r>
              <a:rPr lang="es-MX" dirty="0"/>
              <a:t>El mayor costo corresponde a Remuneraciones y Empresa de Seguridad.</a:t>
            </a:r>
          </a:p>
          <a:p>
            <a:pPr marL="171450" indent="-171450" algn="just">
              <a:buFont typeface="Arial" panose="020B0604020202020204" pitchFamily="34" charset="0"/>
              <a:buChar char="•"/>
            </a:pPr>
            <a:r>
              <a:rPr lang="es-MX" dirty="0"/>
              <a:t>El segundo costo en importancia corresponde a servicios básicos: electricidad, agua de espacios comunes, teléfono y 60% gas de caldera (de acuerdo a lo establecido en reglamento de copropiedad).</a:t>
            </a:r>
          </a:p>
          <a:p>
            <a:pPr marL="171450" indent="-171450" algn="just">
              <a:buFont typeface="Arial" panose="020B0604020202020204" pitchFamily="34" charset="0"/>
              <a:buChar char="•"/>
            </a:pPr>
            <a:r>
              <a:rPr lang="es-MX" dirty="0"/>
              <a:t>El tercer costo en importancia corresponden a mantenciones, por garantías debemos mantener a los proveedores.</a:t>
            </a:r>
          </a:p>
          <a:p>
            <a:pPr marL="171450" indent="-171450" algn="just">
              <a:buFont typeface="Arial" panose="020B0604020202020204" pitchFamily="34" charset="0"/>
              <a:buChar char="•"/>
            </a:pPr>
            <a:r>
              <a:rPr lang="es-MX" dirty="0"/>
              <a:t>Los siguientes costos corresponden a servicio de Administración, seguro de incendio y sismo (por seguridad se decidió contratar un seguro que incluya sismo, la ley solo obliga a tener seguro contra incendio)</a:t>
            </a:r>
          </a:p>
          <a:p>
            <a:pPr marL="171450" indent="-171450" algn="just">
              <a:buFont typeface="Arial" panose="020B0604020202020204" pitchFamily="34" charset="0"/>
              <a:buChar char="•"/>
            </a:pPr>
            <a:r>
              <a:rPr lang="es-MX" dirty="0"/>
              <a:t>Luego tenemos costos de menos magnitud como: reparaciones (cambio de aspersores áreas verdes), artículos de aseo y oficina, y mobiliario que se compro para habilitar sala de personal.</a:t>
            </a:r>
            <a:endParaRPr lang="es-CL" dirty="0"/>
          </a:p>
        </p:txBody>
      </p:sp>
      <p:sp>
        <p:nvSpPr>
          <p:cNvPr id="4" name="3 Marcador de número de diapositiva">
            <a:extLst>
              <a:ext uri="{FF2B5EF4-FFF2-40B4-BE49-F238E27FC236}">
                <a16:creationId xmlns:a16="http://schemas.microsoft.com/office/drawing/2014/main" xmlns="" id="{D47D34C3-2244-84B9-B539-7EA7BB8D3FDF}"/>
              </a:ext>
            </a:extLst>
          </p:cNvPr>
          <p:cNvSpPr>
            <a:spLocks noGrp="1"/>
          </p:cNvSpPr>
          <p:nvPr>
            <p:ph type="sldNum" sz="quarter" idx="10"/>
          </p:nvPr>
        </p:nvSpPr>
        <p:spPr/>
        <p:txBody>
          <a:bodyPr/>
          <a:lstStyle/>
          <a:p>
            <a:pPr>
              <a:defRPr/>
            </a:pPr>
            <a:fld id="{831FDE45-7D7B-45A8-BADF-60ED6071BB55}" type="slidenum">
              <a:rPr lang="es-CL" smtClean="0"/>
              <a:pPr>
                <a:defRPr/>
              </a:pPr>
              <a:t>23</a:t>
            </a:fld>
            <a:endParaRPr lang="es-CL" dirty="0"/>
          </a:p>
        </p:txBody>
      </p:sp>
    </p:spTree>
    <p:extLst>
      <p:ext uri="{BB962C8B-B14F-4D97-AF65-F5344CB8AC3E}">
        <p14:creationId xmlns:p14="http://schemas.microsoft.com/office/powerpoint/2010/main" xmlns="" val="1294359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8E8034A-DBA3-734F-B7E0-C132C71C1091}"/>
              </a:ext>
            </a:extLst>
          </p:cNvPr>
          <p:cNvSpPr>
            <a:spLocks noGrp="1"/>
          </p:cNvSpPr>
          <p:nvPr>
            <p:ph type="ctrTitle"/>
          </p:nvPr>
        </p:nvSpPr>
        <p:spPr>
          <a:xfrm>
            <a:off x="1524000" y="1122363"/>
            <a:ext cx="9144000" cy="2387600"/>
          </a:xfrm>
        </p:spPr>
        <p:txBody>
          <a:bodyPr anchor="b"/>
          <a:lstStyle>
            <a:lvl1pPr algn="ctr">
              <a:defRPr sz="6000">
                <a:solidFill>
                  <a:srgbClr val="C00000"/>
                </a:solidFill>
              </a:defRPr>
            </a:lvl1pPr>
          </a:lstStyle>
          <a:p>
            <a:r>
              <a:rPr lang="es-ES" dirty="0"/>
              <a:t>Haga clic para modificar el estilo de título del patrón</a:t>
            </a:r>
            <a:endParaRPr lang="es-CL" dirty="0"/>
          </a:p>
        </p:txBody>
      </p:sp>
      <p:sp>
        <p:nvSpPr>
          <p:cNvPr id="3" name="Subtítulo 2">
            <a:extLst>
              <a:ext uri="{FF2B5EF4-FFF2-40B4-BE49-F238E27FC236}">
                <a16:creationId xmlns:a16="http://schemas.microsoft.com/office/drawing/2014/main" xmlns="" id="{8248CAF4-2F2E-B94F-9301-5C4881ABEB82}"/>
              </a:ext>
            </a:extLst>
          </p:cNvPr>
          <p:cNvSpPr>
            <a:spLocks noGrp="1"/>
          </p:cNvSpPr>
          <p:nvPr>
            <p:ph type="subTitle" idx="1"/>
          </p:nvPr>
        </p:nvSpPr>
        <p:spPr>
          <a:xfrm>
            <a:off x="1524000" y="3602038"/>
            <a:ext cx="9144000" cy="1655762"/>
          </a:xfrm>
        </p:spPr>
        <p:txBody>
          <a:bodyPr/>
          <a:lstStyle>
            <a:lvl1pPr marL="0" indent="0" algn="ct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L" dirty="0"/>
          </a:p>
        </p:txBody>
      </p:sp>
      <p:sp>
        <p:nvSpPr>
          <p:cNvPr id="4" name="Marcador de fecha 3">
            <a:extLst>
              <a:ext uri="{FF2B5EF4-FFF2-40B4-BE49-F238E27FC236}">
                <a16:creationId xmlns:a16="http://schemas.microsoft.com/office/drawing/2014/main" xmlns="" id="{3BD2B0D6-EA12-8F4D-9345-956C1DA160FB}"/>
              </a:ext>
            </a:extLst>
          </p:cNvPr>
          <p:cNvSpPr>
            <a:spLocks noGrp="1"/>
          </p:cNvSpPr>
          <p:nvPr>
            <p:ph type="dt" sz="half" idx="10"/>
          </p:nvPr>
        </p:nvSpPr>
        <p:spPr/>
        <p:txBody>
          <a:bodyPr/>
          <a:lstStyle/>
          <a:p>
            <a:fld id="{0A7E245D-1E72-D440-91AC-0D47785DE51A}" type="datetimeFigureOut">
              <a:rPr lang="es-CL" smtClean="0"/>
              <a:pPr/>
              <a:t>10-07-2026</a:t>
            </a:fld>
            <a:endParaRPr lang="es-CL"/>
          </a:p>
        </p:txBody>
      </p:sp>
      <p:sp>
        <p:nvSpPr>
          <p:cNvPr id="5" name="Marcador de pie de página 4">
            <a:extLst>
              <a:ext uri="{FF2B5EF4-FFF2-40B4-BE49-F238E27FC236}">
                <a16:creationId xmlns:a16="http://schemas.microsoft.com/office/drawing/2014/main" xmlns="" id="{20AF539E-52F2-704A-8D97-DB87FE1F5801}"/>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xmlns="" id="{FE6C928A-1513-2047-B290-FFB81DC9B4EC}"/>
              </a:ext>
            </a:extLst>
          </p:cNvPr>
          <p:cNvSpPr>
            <a:spLocks noGrp="1"/>
          </p:cNvSpPr>
          <p:nvPr>
            <p:ph type="sldNum" sz="quarter" idx="12"/>
          </p:nvPr>
        </p:nvSpPr>
        <p:spPr/>
        <p:txBody>
          <a:bodyPr/>
          <a:lstStyle/>
          <a:p>
            <a:fld id="{4C8943AA-789F-FA45-97F1-A5072AE5C00A}" type="slidenum">
              <a:rPr lang="es-CL" smtClean="0"/>
              <a:pPr/>
              <a:t>‹Nº›</a:t>
            </a:fld>
            <a:endParaRPr lang="es-CL"/>
          </a:p>
        </p:txBody>
      </p:sp>
    </p:spTree>
    <p:extLst>
      <p:ext uri="{BB962C8B-B14F-4D97-AF65-F5344CB8AC3E}">
        <p14:creationId xmlns:p14="http://schemas.microsoft.com/office/powerpoint/2010/main" xmlns="" val="2843689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1CA0B0E-4563-0C4B-B214-30516A51561D}"/>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xmlns="" id="{A397169B-5475-4448-A646-628A02B1BF7C}"/>
              </a:ext>
            </a:extLst>
          </p:cNvPr>
          <p:cNvSpPr>
            <a:spLocks noGrp="1"/>
          </p:cNvSpPr>
          <p:nvPr>
            <p:ph type="body" orient="vert" idx="1"/>
          </p:nvPr>
        </p:nvSpPr>
        <p:spPr/>
        <p:txBody>
          <a:bodyPr vert="eaVert"/>
          <a:lstStyle/>
          <a:p>
            <a:r>
              <a:rPr lang="es-ES"/>
              <a:t>Editar los estilos de texto del patrón
Segundo nivel
Tercer nivel
Cuarto nivel
Quinto nivel</a:t>
            </a:r>
            <a:endParaRPr lang="es-CL"/>
          </a:p>
        </p:txBody>
      </p:sp>
      <p:sp>
        <p:nvSpPr>
          <p:cNvPr id="4" name="Marcador de fecha 3">
            <a:extLst>
              <a:ext uri="{FF2B5EF4-FFF2-40B4-BE49-F238E27FC236}">
                <a16:creationId xmlns:a16="http://schemas.microsoft.com/office/drawing/2014/main" xmlns="" id="{C77427FA-B5C8-214E-A7FB-6298694B9361}"/>
              </a:ext>
            </a:extLst>
          </p:cNvPr>
          <p:cNvSpPr>
            <a:spLocks noGrp="1"/>
          </p:cNvSpPr>
          <p:nvPr>
            <p:ph type="dt" sz="half" idx="10"/>
          </p:nvPr>
        </p:nvSpPr>
        <p:spPr/>
        <p:txBody>
          <a:bodyPr/>
          <a:lstStyle/>
          <a:p>
            <a:fld id="{0A7E245D-1E72-D440-91AC-0D47785DE51A}" type="datetimeFigureOut">
              <a:rPr lang="es-CL" smtClean="0"/>
              <a:pPr/>
              <a:t>10-07-2026</a:t>
            </a:fld>
            <a:endParaRPr lang="es-CL"/>
          </a:p>
        </p:txBody>
      </p:sp>
      <p:sp>
        <p:nvSpPr>
          <p:cNvPr id="5" name="Marcador de pie de página 4">
            <a:extLst>
              <a:ext uri="{FF2B5EF4-FFF2-40B4-BE49-F238E27FC236}">
                <a16:creationId xmlns:a16="http://schemas.microsoft.com/office/drawing/2014/main" xmlns="" id="{6E394897-A12F-2746-8251-4A7057FEE4B4}"/>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xmlns="" id="{CA9ACB1A-A474-774F-9BBC-39870D039FA6}"/>
              </a:ext>
            </a:extLst>
          </p:cNvPr>
          <p:cNvSpPr>
            <a:spLocks noGrp="1"/>
          </p:cNvSpPr>
          <p:nvPr>
            <p:ph type="sldNum" sz="quarter" idx="12"/>
          </p:nvPr>
        </p:nvSpPr>
        <p:spPr/>
        <p:txBody>
          <a:bodyPr/>
          <a:lstStyle/>
          <a:p>
            <a:fld id="{4C8943AA-789F-FA45-97F1-A5072AE5C00A}" type="slidenum">
              <a:rPr lang="es-CL" smtClean="0"/>
              <a:pPr/>
              <a:t>‹Nº›</a:t>
            </a:fld>
            <a:endParaRPr lang="es-CL"/>
          </a:p>
        </p:txBody>
      </p:sp>
    </p:spTree>
    <p:extLst>
      <p:ext uri="{BB962C8B-B14F-4D97-AF65-F5344CB8AC3E}">
        <p14:creationId xmlns:p14="http://schemas.microsoft.com/office/powerpoint/2010/main" xmlns="" val="2572117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CC60898C-55EF-D844-A543-4B0685B9A09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xmlns="" id="{8E182ACD-7D90-9F4A-A7AA-36CBB20933D9}"/>
              </a:ext>
            </a:extLst>
          </p:cNvPr>
          <p:cNvSpPr>
            <a:spLocks noGrp="1"/>
          </p:cNvSpPr>
          <p:nvPr>
            <p:ph type="body" orient="vert" idx="1"/>
          </p:nvPr>
        </p:nvSpPr>
        <p:spPr>
          <a:xfrm>
            <a:off x="838200" y="365125"/>
            <a:ext cx="7734300" cy="5811838"/>
          </a:xfrm>
        </p:spPr>
        <p:txBody>
          <a:bodyPr vert="eaVert"/>
          <a:lstStyle/>
          <a:p>
            <a:r>
              <a:rPr lang="es-ES"/>
              <a:t>Editar los estilos de texto del patrón
Segundo nivel
Tercer nivel
Cuarto nivel
Quinto nivel</a:t>
            </a:r>
            <a:endParaRPr lang="es-CL"/>
          </a:p>
        </p:txBody>
      </p:sp>
      <p:sp>
        <p:nvSpPr>
          <p:cNvPr id="4" name="Marcador de fecha 3">
            <a:extLst>
              <a:ext uri="{FF2B5EF4-FFF2-40B4-BE49-F238E27FC236}">
                <a16:creationId xmlns:a16="http://schemas.microsoft.com/office/drawing/2014/main" xmlns="" id="{EBEAFE91-B455-004A-BD2D-2CDAFFCB5918}"/>
              </a:ext>
            </a:extLst>
          </p:cNvPr>
          <p:cNvSpPr>
            <a:spLocks noGrp="1"/>
          </p:cNvSpPr>
          <p:nvPr>
            <p:ph type="dt" sz="half" idx="10"/>
          </p:nvPr>
        </p:nvSpPr>
        <p:spPr/>
        <p:txBody>
          <a:bodyPr/>
          <a:lstStyle/>
          <a:p>
            <a:fld id="{0A7E245D-1E72-D440-91AC-0D47785DE51A}" type="datetimeFigureOut">
              <a:rPr lang="es-CL" smtClean="0"/>
              <a:pPr/>
              <a:t>10-07-2026</a:t>
            </a:fld>
            <a:endParaRPr lang="es-CL"/>
          </a:p>
        </p:txBody>
      </p:sp>
      <p:sp>
        <p:nvSpPr>
          <p:cNvPr id="5" name="Marcador de pie de página 4">
            <a:extLst>
              <a:ext uri="{FF2B5EF4-FFF2-40B4-BE49-F238E27FC236}">
                <a16:creationId xmlns:a16="http://schemas.microsoft.com/office/drawing/2014/main" xmlns="" id="{D95A1370-FAFA-EC43-A6BB-FF0077364AEC}"/>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xmlns="" id="{7F085AFE-61FE-CD49-B8AB-0611E7E0A473}"/>
              </a:ext>
            </a:extLst>
          </p:cNvPr>
          <p:cNvSpPr>
            <a:spLocks noGrp="1"/>
          </p:cNvSpPr>
          <p:nvPr>
            <p:ph type="sldNum" sz="quarter" idx="12"/>
          </p:nvPr>
        </p:nvSpPr>
        <p:spPr/>
        <p:txBody>
          <a:bodyPr/>
          <a:lstStyle/>
          <a:p>
            <a:fld id="{4C8943AA-789F-FA45-97F1-A5072AE5C00A}" type="slidenum">
              <a:rPr lang="es-CL" smtClean="0"/>
              <a:pPr/>
              <a:t>‹Nº›</a:t>
            </a:fld>
            <a:endParaRPr lang="es-CL"/>
          </a:p>
        </p:txBody>
      </p:sp>
    </p:spTree>
    <p:extLst>
      <p:ext uri="{BB962C8B-B14F-4D97-AF65-F5344CB8AC3E}">
        <p14:creationId xmlns:p14="http://schemas.microsoft.com/office/powerpoint/2010/main" xmlns="" val="3854716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9BF3AC4-03D0-F04E-8C93-3293B54318FF}"/>
              </a:ext>
            </a:extLst>
          </p:cNvPr>
          <p:cNvSpPr>
            <a:spLocks noGrp="1"/>
          </p:cNvSpPr>
          <p:nvPr>
            <p:ph type="title"/>
          </p:nvPr>
        </p:nvSpPr>
        <p:spPr>
          <a:xfrm>
            <a:off x="838200" y="365125"/>
            <a:ext cx="8969679" cy="1325563"/>
          </a:xfrm>
        </p:spPr>
        <p:txBody>
          <a:bodyPr/>
          <a:lstStyle/>
          <a:p>
            <a:r>
              <a:rPr lang="es-ES" dirty="0"/>
              <a:t>Haga clic para modificar el estilo de título del patrón</a:t>
            </a:r>
            <a:endParaRPr lang="es-CL" dirty="0"/>
          </a:p>
        </p:txBody>
      </p:sp>
      <p:sp>
        <p:nvSpPr>
          <p:cNvPr id="3" name="Marcador de contenido 2">
            <a:extLst>
              <a:ext uri="{FF2B5EF4-FFF2-40B4-BE49-F238E27FC236}">
                <a16:creationId xmlns:a16="http://schemas.microsoft.com/office/drawing/2014/main" xmlns="" id="{889CC4E8-8775-9E4E-B6F2-4E52582171DF}"/>
              </a:ext>
            </a:extLst>
          </p:cNvPr>
          <p:cNvSpPr>
            <a:spLocks noGrp="1"/>
          </p:cNvSpPr>
          <p:nvPr>
            <p:ph idx="1"/>
          </p:nvPr>
        </p:nvSpPr>
        <p:spPr/>
        <p:txBody>
          <a:bodyPr/>
          <a:lstStyle/>
          <a:p>
            <a:r>
              <a:rPr lang="es-ES"/>
              <a:t>Editar los estilos de texto del patrón
Segundo nivel
Tercer nivel
Cuarto nivel
Quinto nivel</a:t>
            </a:r>
            <a:endParaRPr lang="es-CL"/>
          </a:p>
        </p:txBody>
      </p:sp>
      <p:sp>
        <p:nvSpPr>
          <p:cNvPr id="4" name="Marcador de fecha 3">
            <a:extLst>
              <a:ext uri="{FF2B5EF4-FFF2-40B4-BE49-F238E27FC236}">
                <a16:creationId xmlns:a16="http://schemas.microsoft.com/office/drawing/2014/main" xmlns="" id="{BEFEBC6E-4206-E14B-8819-2A53FC766B77}"/>
              </a:ext>
            </a:extLst>
          </p:cNvPr>
          <p:cNvSpPr>
            <a:spLocks noGrp="1"/>
          </p:cNvSpPr>
          <p:nvPr>
            <p:ph type="dt" sz="half" idx="10"/>
          </p:nvPr>
        </p:nvSpPr>
        <p:spPr/>
        <p:txBody>
          <a:bodyPr/>
          <a:lstStyle/>
          <a:p>
            <a:fld id="{0A7E245D-1E72-D440-91AC-0D47785DE51A}" type="datetimeFigureOut">
              <a:rPr lang="es-CL" smtClean="0"/>
              <a:pPr/>
              <a:t>10-07-2026</a:t>
            </a:fld>
            <a:endParaRPr lang="es-CL"/>
          </a:p>
        </p:txBody>
      </p:sp>
      <p:sp>
        <p:nvSpPr>
          <p:cNvPr id="5" name="Marcador de pie de página 4">
            <a:extLst>
              <a:ext uri="{FF2B5EF4-FFF2-40B4-BE49-F238E27FC236}">
                <a16:creationId xmlns:a16="http://schemas.microsoft.com/office/drawing/2014/main" xmlns="" id="{00D0BE6E-A2DE-7040-A289-C2130825443D}"/>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xmlns="" id="{E0B04ECA-E5B5-E64A-8AA6-AC4E08086ED8}"/>
              </a:ext>
            </a:extLst>
          </p:cNvPr>
          <p:cNvSpPr>
            <a:spLocks noGrp="1"/>
          </p:cNvSpPr>
          <p:nvPr>
            <p:ph type="sldNum" sz="quarter" idx="12"/>
          </p:nvPr>
        </p:nvSpPr>
        <p:spPr/>
        <p:txBody>
          <a:bodyPr/>
          <a:lstStyle/>
          <a:p>
            <a:fld id="{4C8943AA-789F-FA45-97F1-A5072AE5C00A}" type="slidenum">
              <a:rPr lang="es-CL" smtClean="0"/>
              <a:pPr/>
              <a:t>‹Nº›</a:t>
            </a:fld>
            <a:endParaRPr lang="es-CL"/>
          </a:p>
        </p:txBody>
      </p:sp>
      <p:sp>
        <p:nvSpPr>
          <p:cNvPr id="7" name="Triángulo 6">
            <a:extLst>
              <a:ext uri="{FF2B5EF4-FFF2-40B4-BE49-F238E27FC236}">
                <a16:creationId xmlns:a16="http://schemas.microsoft.com/office/drawing/2014/main" xmlns="" id="{3E1D9C84-0497-464D-87B9-40B197BFBD99}"/>
              </a:ext>
            </a:extLst>
          </p:cNvPr>
          <p:cNvSpPr/>
          <p:nvPr userDrawn="1"/>
        </p:nvSpPr>
        <p:spPr>
          <a:xfrm rot="5400000">
            <a:off x="-854851" y="854851"/>
            <a:ext cx="2447929" cy="738228"/>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xmlns="" val="3733026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6C50E6D-86AC-AB4B-AB6D-2242E15922E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xmlns="" id="{DB970AA5-9FAA-BF47-8CDC-01930DE887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s-ES"/>
              <a:t>Editar los estilos de texto del patrón
Segundo nivel
Tercer nivel
Cuarto nivel
Quinto nivel</a:t>
            </a:r>
            <a:endParaRPr lang="es-CL"/>
          </a:p>
        </p:txBody>
      </p:sp>
      <p:sp>
        <p:nvSpPr>
          <p:cNvPr id="4" name="Marcador de fecha 3">
            <a:extLst>
              <a:ext uri="{FF2B5EF4-FFF2-40B4-BE49-F238E27FC236}">
                <a16:creationId xmlns:a16="http://schemas.microsoft.com/office/drawing/2014/main" xmlns="" id="{2ABAB0E8-A6F4-C145-B88C-C7178F7AB744}"/>
              </a:ext>
            </a:extLst>
          </p:cNvPr>
          <p:cNvSpPr>
            <a:spLocks noGrp="1"/>
          </p:cNvSpPr>
          <p:nvPr>
            <p:ph type="dt" sz="half" idx="10"/>
          </p:nvPr>
        </p:nvSpPr>
        <p:spPr/>
        <p:txBody>
          <a:bodyPr/>
          <a:lstStyle/>
          <a:p>
            <a:fld id="{0A7E245D-1E72-D440-91AC-0D47785DE51A}" type="datetimeFigureOut">
              <a:rPr lang="es-CL" smtClean="0"/>
              <a:pPr/>
              <a:t>10-07-2026</a:t>
            </a:fld>
            <a:endParaRPr lang="es-CL"/>
          </a:p>
        </p:txBody>
      </p:sp>
      <p:sp>
        <p:nvSpPr>
          <p:cNvPr id="5" name="Marcador de pie de página 4">
            <a:extLst>
              <a:ext uri="{FF2B5EF4-FFF2-40B4-BE49-F238E27FC236}">
                <a16:creationId xmlns:a16="http://schemas.microsoft.com/office/drawing/2014/main" xmlns="" id="{CBB33FBE-9FF1-F74B-899C-06CA812AAA4A}"/>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xmlns="" id="{C09CCD69-5110-BF48-90DF-E7C43D0ED210}"/>
              </a:ext>
            </a:extLst>
          </p:cNvPr>
          <p:cNvSpPr>
            <a:spLocks noGrp="1"/>
          </p:cNvSpPr>
          <p:nvPr>
            <p:ph type="sldNum" sz="quarter" idx="12"/>
          </p:nvPr>
        </p:nvSpPr>
        <p:spPr/>
        <p:txBody>
          <a:bodyPr/>
          <a:lstStyle/>
          <a:p>
            <a:fld id="{4C8943AA-789F-FA45-97F1-A5072AE5C00A}" type="slidenum">
              <a:rPr lang="es-CL" smtClean="0"/>
              <a:pPr/>
              <a:t>‹Nº›</a:t>
            </a:fld>
            <a:endParaRPr lang="es-CL"/>
          </a:p>
        </p:txBody>
      </p:sp>
    </p:spTree>
    <p:extLst>
      <p:ext uri="{BB962C8B-B14F-4D97-AF65-F5344CB8AC3E}">
        <p14:creationId xmlns:p14="http://schemas.microsoft.com/office/powerpoint/2010/main" xmlns="" val="281891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442D128-5100-6146-B8AE-1E03C3434939}"/>
              </a:ext>
            </a:extLst>
          </p:cNvPr>
          <p:cNvSpPr>
            <a:spLocks noGrp="1"/>
          </p:cNvSpPr>
          <p:nvPr>
            <p:ph type="title"/>
          </p:nvPr>
        </p:nvSpPr>
        <p:spPr>
          <a:xfrm>
            <a:off x="838200" y="365125"/>
            <a:ext cx="8969679" cy="1325563"/>
          </a:xfrm>
        </p:spPr>
        <p:txBody>
          <a:bodyPr/>
          <a:lstStyle/>
          <a:p>
            <a:r>
              <a:rPr lang="es-ES" dirty="0"/>
              <a:t>Haga clic para modificar el estilo de título del patrón</a:t>
            </a:r>
            <a:endParaRPr lang="es-CL" dirty="0"/>
          </a:p>
        </p:txBody>
      </p:sp>
      <p:sp>
        <p:nvSpPr>
          <p:cNvPr id="3" name="Marcador de contenido 2">
            <a:extLst>
              <a:ext uri="{FF2B5EF4-FFF2-40B4-BE49-F238E27FC236}">
                <a16:creationId xmlns:a16="http://schemas.microsoft.com/office/drawing/2014/main" xmlns="" id="{F9D6FE7B-6BB6-0E4D-920F-721D0F6230AD}"/>
              </a:ext>
            </a:extLst>
          </p:cNvPr>
          <p:cNvSpPr>
            <a:spLocks noGrp="1"/>
          </p:cNvSpPr>
          <p:nvPr>
            <p:ph sz="half" idx="1"/>
          </p:nvPr>
        </p:nvSpPr>
        <p:spPr>
          <a:xfrm>
            <a:off x="838200" y="1825625"/>
            <a:ext cx="5181600" cy="4351338"/>
          </a:xfrm>
        </p:spPr>
        <p:txBody>
          <a:bodyPr/>
          <a:lstStyle/>
          <a:p>
            <a:r>
              <a:rPr lang="es-ES"/>
              <a:t>Editar los estilos de texto del patrón
Segundo nivel
Tercer nivel
Cuarto nivel
Quinto nivel</a:t>
            </a:r>
            <a:endParaRPr lang="es-CL"/>
          </a:p>
        </p:txBody>
      </p:sp>
      <p:sp>
        <p:nvSpPr>
          <p:cNvPr id="4" name="Marcador de contenido 3">
            <a:extLst>
              <a:ext uri="{FF2B5EF4-FFF2-40B4-BE49-F238E27FC236}">
                <a16:creationId xmlns:a16="http://schemas.microsoft.com/office/drawing/2014/main" xmlns="" id="{FC01AEA2-909C-E54D-89A5-30E96EF99144}"/>
              </a:ext>
            </a:extLst>
          </p:cNvPr>
          <p:cNvSpPr>
            <a:spLocks noGrp="1"/>
          </p:cNvSpPr>
          <p:nvPr>
            <p:ph sz="half" idx="2"/>
          </p:nvPr>
        </p:nvSpPr>
        <p:spPr>
          <a:xfrm>
            <a:off x="6172200" y="1825625"/>
            <a:ext cx="5181600" cy="4351338"/>
          </a:xfrm>
        </p:spPr>
        <p:txBody>
          <a:bodyPr/>
          <a:lstStyle/>
          <a:p>
            <a:r>
              <a:rPr lang="es-ES"/>
              <a:t>Editar los estilos de texto del patrón
Segundo nivel
Tercer nivel
Cuarto nivel
Quinto nivel</a:t>
            </a:r>
            <a:endParaRPr lang="es-CL"/>
          </a:p>
        </p:txBody>
      </p:sp>
      <p:sp>
        <p:nvSpPr>
          <p:cNvPr id="5" name="Marcador de fecha 4">
            <a:extLst>
              <a:ext uri="{FF2B5EF4-FFF2-40B4-BE49-F238E27FC236}">
                <a16:creationId xmlns:a16="http://schemas.microsoft.com/office/drawing/2014/main" xmlns="" id="{FF25E37A-3E01-A146-B425-DD733AD989F0}"/>
              </a:ext>
            </a:extLst>
          </p:cNvPr>
          <p:cNvSpPr>
            <a:spLocks noGrp="1"/>
          </p:cNvSpPr>
          <p:nvPr>
            <p:ph type="dt" sz="half" idx="10"/>
          </p:nvPr>
        </p:nvSpPr>
        <p:spPr/>
        <p:txBody>
          <a:bodyPr/>
          <a:lstStyle/>
          <a:p>
            <a:fld id="{0A7E245D-1E72-D440-91AC-0D47785DE51A}" type="datetimeFigureOut">
              <a:rPr lang="es-CL" smtClean="0"/>
              <a:pPr/>
              <a:t>10-07-2026</a:t>
            </a:fld>
            <a:endParaRPr lang="es-CL"/>
          </a:p>
        </p:txBody>
      </p:sp>
      <p:sp>
        <p:nvSpPr>
          <p:cNvPr id="6" name="Marcador de pie de página 5">
            <a:extLst>
              <a:ext uri="{FF2B5EF4-FFF2-40B4-BE49-F238E27FC236}">
                <a16:creationId xmlns:a16="http://schemas.microsoft.com/office/drawing/2014/main" xmlns="" id="{F86F1996-2078-9440-A31F-090630D347DC}"/>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xmlns="" id="{28E4D80C-7F74-BF41-BAF2-4EB7EAE2EF16}"/>
              </a:ext>
            </a:extLst>
          </p:cNvPr>
          <p:cNvSpPr>
            <a:spLocks noGrp="1"/>
          </p:cNvSpPr>
          <p:nvPr>
            <p:ph type="sldNum" sz="quarter" idx="12"/>
          </p:nvPr>
        </p:nvSpPr>
        <p:spPr/>
        <p:txBody>
          <a:bodyPr/>
          <a:lstStyle/>
          <a:p>
            <a:fld id="{4C8943AA-789F-FA45-97F1-A5072AE5C00A}" type="slidenum">
              <a:rPr lang="es-CL" smtClean="0"/>
              <a:pPr/>
              <a:t>‹Nº›</a:t>
            </a:fld>
            <a:endParaRPr lang="es-CL"/>
          </a:p>
        </p:txBody>
      </p:sp>
    </p:spTree>
    <p:extLst>
      <p:ext uri="{BB962C8B-B14F-4D97-AF65-F5344CB8AC3E}">
        <p14:creationId xmlns:p14="http://schemas.microsoft.com/office/powerpoint/2010/main" xmlns="" val="157483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3C79CC4-933B-4F44-BBBC-663FD849219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xmlns="" id="{157E2FA6-CC6B-B449-9827-C0FA15E436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CL"/>
          </a:p>
        </p:txBody>
      </p:sp>
      <p:sp>
        <p:nvSpPr>
          <p:cNvPr id="4" name="Marcador de contenido 3">
            <a:extLst>
              <a:ext uri="{FF2B5EF4-FFF2-40B4-BE49-F238E27FC236}">
                <a16:creationId xmlns:a16="http://schemas.microsoft.com/office/drawing/2014/main" xmlns="" id="{EBB5FD5E-0DCA-624D-8C44-19C0EADEA021}"/>
              </a:ext>
            </a:extLst>
          </p:cNvPr>
          <p:cNvSpPr>
            <a:spLocks noGrp="1"/>
          </p:cNvSpPr>
          <p:nvPr>
            <p:ph sz="half" idx="2"/>
          </p:nvPr>
        </p:nvSpPr>
        <p:spPr>
          <a:xfrm>
            <a:off x="839788" y="2505075"/>
            <a:ext cx="5157787" cy="3684588"/>
          </a:xfrm>
        </p:spPr>
        <p:txBody>
          <a:bodyPr/>
          <a:lstStyle/>
          <a:p>
            <a:r>
              <a:rPr lang="es-ES"/>
              <a:t>Editar los estilos de texto del patrón
Segundo nivel
Tercer nivel
Cuarto nivel
Quinto nivel</a:t>
            </a:r>
            <a:endParaRPr lang="es-CL"/>
          </a:p>
        </p:txBody>
      </p:sp>
      <p:sp>
        <p:nvSpPr>
          <p:cNvPr id="5" name="Marcador de texto 4">
            <a:extLst>
              <a:ext uri="{FF2B5EF4-FFF2-40B4-BE49-F238E27FC236}">
                <a16:creationId xmlns:a16="http://schemas.microsoft.com/office/drawing/2014/main" xmlns="" id="{80F400B2-2965-A141-9CC6-DB4E37D78E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CL"/>
          </a:p>
        </p:txBody>
      </p:sp>
      <p:sp>
        <p:nvSpPr>
          <p:cNvPr id="6" name="Marcador de contenido 5">
            <a:extLst>
              <a:ext uri="{FF2B5EF4-FFF2-40B4-BE49-F238E27FC236}">
                <a16:creationId xmlns:a16="http://schemas.microsoft.com/office/drawing/2014/main" xmlns="" id="{C22D06F5-8928-5645-AFAB-549C3178454E}"/>
              </a:ext>
            </a:extLst>
          </p:cNvPr>
          <p:cNvSpPr>
            <a:spLocks noGrp="1"/>
          </p:cNvSpPr>
          <p:nvPr>
            <p:ph sz="quarter" idx="4"/>
          </p:nvPr>
        </p:nvSpPr>
        <p:spPr>
          <a:xfrm>
            <a:off x="6172200" y="2505075"/>
            <a:ext cx="5183188" cy="3684588"/>
          </a:xfrm>
        </p:spPr>
        <p:txBody>
          <a:bodyPr/>
          <a:lstStyle/>
          <a:p>
            <a:r>
              <a:rPr lang="es-ES"/>
              <a:t>Editar los estilos de texto del patrón
Segundo nivel
Tercer nivel
Cuarto nivel
Quinto nivel</a:t>
            </a:r>
            <a:endParaRPr lang="es-CL"/>
          </a:p>
        </p:txBody>
      </p:sp>
      <p:sp>
        <p:nvSpPr>
          <p:cNvPr id="7" name="Marcador de fecha 6">
            <a:extLst>
              <a:ext uri="{FF2B5EF4-FFF2-40B4-BE49-F238E27FC236}">
                <a16:creationId xmlns:a16="http://schemas.microsoft.com/office/drawing/2014/main" xmlns="" id="{AC565823-43F7-2241-9202-65FD05B30930}"/>
              </a:ext>
            </a:extLst>
          </p:cNvPr>
          <p:cNvSpPr>
            <a:spLocks noGrp="1"/>
          </p:cNvSpPr>
          <p:nvPr>
            <p:ph type="dt" sz="half" idx="10"/>
          </p:nvPr>
        </p:nvSpPr>
        <p:spPr/>
        <p:txBody>
          <a:bodyPr/>
          <a:lstStyle/>
          <a:p>
            <a:fld id="{0A7E245D-1E72-D440-91AC-0D47785DE51A}" type="datetimeFigureOut">
              <a:rPr lang="es-CL" smtClean="0"/>
              <a:pPr/>
              <a:t>10-07-2026</a:t>
            </a:fld>
            <a:endParaRPr lang="es-CL"/>
          </a:p>
        </p:txBody>
      </p:sp>
      <p:sp>
        <p:nvSpPr>
          <p:cNvPr id="8" name="Marcador de pie de página 7">
            <a:extLst>
              <a:ext uri="{FF2B5EF4-FFF2-40B4-BE49-F238E27FC236}">
                <a16:creationId xmlns:a16="http://schemas.microsoft.com/office/drawing/2014/main" xmlns="" id="{4EC0925A-F60F-D04F-9931-92FC3920ADD1}"/>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xmlns="" id="{7CEB7187-F6C1-1746-8105-C5775B77C44A}"/>
              </a:ext>
            </a:extLst>
          </p:cNvPr>
          <p:cNvSpPr>
            <a:spLocks noGrp="1"/>
          </p:cNvSpPr>
          <p:nvPr>
            <p:ph type="sldNum" sz="quarter" idx="12"/>
          </p:nvPr>
        </p:nvSpPr>
        <p:spPr/>
        <p:txBody>
          <a:bodyPr/>
          <a:lstStyle/>
          <a:p>
            <a:fld id="{4C8943AA-789F-FA45-97F1-A5072AE5C00A}" type="slidenum">
              <a:rPr lang="es-CL" smtClean="0"/>
              <a:pPr/>
              <a:t>‹Nº›</a:t>
            </a:fld>
            <a:endParaRPr lang="es-CL"/>
          </a:p>
        </p:txBody>
      </p:sp>
    </p:spTree>
    <p:extLst>
      <p:ext uri="{BB962C8B-B14F-4D97-AF65-F5344CB8AC3E}">
        <p14:creationId xmlns:p14="http://schemas.microsoft.com/office/powerpoint/2010/main" xmlns="" val="1881029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055E0C1-90D1-E14F-9AC8-37920B9381A2}"/>
              </a:ext>
            </a:extLst>
          </p:cNvPr>
          <p:cNvSpPr>
            <a:spLocks noGrp="1"/>
          </p:cNvSpPr>
          <p:nvPr>
            <p:ph type="title"/>
          </p:nvPr>
        </p:nvSpPr>
        <p:spPr>
          <a:xfrm>
            <a:off x="838200" y="365125"/>
            <a:ext cx="9057362" cy="1325563"/>
          </a:xfrm>
        </p:spPr>
        <p:txBody>
          <a:bodyPr/>
          <a:lstStyle/>
          <a:p>
            <a:r>
              <a:rPr lang="es-ES" dirty="0"/>
              <a:t>Haga clic para modificar el estilo de título del patrón</a:t>
            </a:r>
            <a:endParaRPr lang="es-CL" dirty="0"/>
          </a:p>
        </p:txBody>
      </p:sp>
      <p:sp>
        <p:nvSpPr>
          <p:cNvPr id="3" name="Marcador de fecha 2">
            <a:extLst>
              <a:ext uri="{FF2B5EF4-FFF2-40B4-BE49-F238E27FC236}">
                <a16:creationId xmlns:a16="http://schemas.microsoft.com/office/drawing/2014/main" xmlns="" id="{3ABE89C5-AC3B-894A-9927-2EEF1CDD2BF2}"/>
              </a:ext>
            </a:extLst>
          </p:cNvPr>
          <p:cNvSpPr>
            <a:spLocks noGrp="1"/>
          </p:cNvSpPr>
          <p:nvPr>
            <p:ph type="dt" sz="half" idx="10"/>
          </p:nvPr>
        </p:nvSpPr>
        <p:spPr/>
        <p:txBody>
          <a:bodyPr/>
          <a:lstStyle/>
          <a:p>
            <a:fld id="{0A7E245D-1E72-D440-91AC-0D47785DE51A}" type="datetimeFigureOut">
              <a:rPr lang="es-CL" smtClean="0"/>
              <a:pPr/>
              <a:t>10-07-2026</a:t>
            </a:fld>
            <a:endParaRPr lang="es-CL"/>
          </a:p>
        </p:txBody>
      </p:sp>
      <p:sp>
        <p:nvSpPr>
          <p:cNvPr id="4" name="Marcador de pie de página 3">
            <a:extLst>
              <a:ext uri="{FF2B5EF4-FFF2-40B4-BE49-F238E27FC236}">
                <a16:creationId xmlns:a16="http://schemas.microsoft.com/office/drawing/2014/main" xmlns="" id="{9E697086-A3E6-AB48-8A5A-0F72A59A5925}"/>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xmlns="" id="{78F78DDE-F309-C14D-957A-9EC548DE2776}"/>
              </a:ext>
            </a:extLst>
          </p:cNvPr>
          <p:cNvSpPr>
            <a:spLocks noGrp="1"/>
          </p:cNvSpPr>
          <p:nvPr>
            <p:ph type="sldNum" sz="quarter" idx="12"/>
          </p:nvPr>
        </p:nvSpPr>
        <p:spPr/>
        <p:txBody>
          <a:bodyPr/>
          <a:lstStyle/>
          <a:p>
            <a:fld id="{4C8943AA-789F-FA45-97F1-A5072AE5C00A}" type="slidenum">
              <a:rPr lang="es-CL" smtClean="0"/>
              <a:pPr/>
              <a:t>‹Nº›</a:t>
            </a:fld>
            <a:endParaRPr lang="es-CL"/>
          </a:p>
        </p:txBody>
      </p:sp>
    </p:spTree>
    <p:extLst>
      <p:ext uri="{BB962C8B-B14F-4D97-AF65-F5344CB8AC3E}">
        <p14:creationId xmlns:p14="http://schemas.microsoft.com/office/powerpoint/2010/main" xmlns="" val="3808998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20434C3F-62AC-5445-BCAD-08A6528DC22B}"/>
              </a:ext>
            </a:extLst>
          </p:cNvPr>
          <p:cNvSpPr>
            <a:spLocks noGrp="1"/>
          </p:cNvSpPr>
          <p:nvPr>
            <p:ph type="dt" sz="half" idx="10"/>
          </p:nvPr>
        </p:nvSpPr>
        <p:spPr/>
        <p:txBody>
          <a:bodyPr/>
          <a:lstStyle/>
          <a:p>
            <a:fld id="{0A7E245D-1E72-D440-91AC-0D47785DE51A}" type="datetimeFigureOut">
              <a:rPr lang="es-CL" smtClean="0"/>
              <a:pPr/>
              <a:t>10-07-2026</a:t>
            </a:fld>
            <a:endParaRPr lang="es-CL"/>
          </a:p>
        </p:txBody>
      </p:sp>
      <p:sp>
        <p:nvSpPr>
          <p:cNvPr id="3" name="Marcador de pie de página 2">
            <a:extLst>
              <a:ext uri="{FF2B5EF4-FFF2-40B4-BE49-F238E27FC236}">
                <a16:creationId xmlns:a16="http://schemas.microsoft.com/office/drawing/2014/main" xmlns="" id="{5616EE7B-1BC8-2A41-9556-807601DE3BF7}"/>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xmlns="" id="{1D7D006F-DB9A-AD4B-B061-4A95FD986DC6}"/>
              </a:ext>
            </a:extLst>
          </p:cNvPr>
          <p:cNvSpPr>
            <a:spLocks noGrp="1"/>
          </p:cNvSpPr>
          <p:nvPr>
            <p:ph type="sldNum" sz="quarter" idx="12"/>
          </p:nvPr>
        </p:nvSpPr>
        <p:spPr/>
        <p:txBody>
          <a:bodyPr/>
          <a:lstStyle/>
          <a:p>
            <a:fld id="{4C8943AA-789F-FA45-97F1-A5072AE5C00A}" type="slidenum">
              <a:rPr lang="es-CL" smtClean="0"/>
              <a:pPr/>
              <a:t>‹Nº›</a:t>
            </a:fld>
            <a:endParaRPr lang="es-CL"/>
          </a:p>
        </p:txBody>
      </p:sp>
    </p:spTree>
    <p:extLst>
      <p:ext uri="{BB962C8B-B14F-4D97-AF65-F5344CB8AC3E}">
        <p14:creationId xmlns:p14="http://schemas.microsoft.com/office/powerpoint/2010/main" xmlns="" val="1187661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C86581A-F1EA-2C4B-A3BF-39F614DAC26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xmlns="" id="{D3ED6316-EC9D-3A4F-B34E-19D9A281CC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s-ES"/>
              <a:t>Editar los estilos de texto del patrón
Segundo nivel
Tercer nivel
Cuarto nivel
Quinto nivel</a:t>
            </a:r>
            <a:endParaRPr lang="es-CL"/>
          </a:p>
        </p:txBody>
      </p:sp>
      <p:sp>
        <p:nvSpPr>
          <p:cNvPr id="4" name="Marcador de texto 3">
            <a:extLst>
              <a:ext uri="{FF2B5EF4-FFF2-40B4-BE49-F238E27FC236}">
                <a16:creationId xmlns:a16="http://schemas.microsoft.com/office/drawing/2014/main" xmlns="" id="{A1423F26-2050-974B-A341-D5E04ACB35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CL"/>
          </a:p>
        </p:txBody>
      </p:sp>
      <p:sp>
        <p:nvSpPr>
          <p:cNvPr id="5" name="Marcador de fecha 4">
            <a:extLst>
              <a:ext uri="{FF2B5EF4-FFF2-40B4-BE49-F238E27FC236}">
                <a16:creationId xmlns:a16="http://schemas.microsoft.com/office/drawing/2014/main" xmlns="" id="{7A612483-B2E2-654A-8B2B-07FCA856D4FB}"/>
              </a:ext>
            </a:extLst>
          </p:cNvPr>
          <p:cNvSpPr>
            <a:spLocks noGrp="1"/>
          </p:cNvSpPr>
          <p:nvPr>
            <p:ph type="dt" sz="half" idx="10"/>
          </p:nvPr>
        </p:nvSpPr>
        <p:spPr/>
        <p:txBody>
          <a:bodyPr/>
          <a:lstStyle/>
          <a:p>
            <a:fld id="{0A7E245D-1E72-D440-91AC-0D47785DE51A}" type="datetimeFigureOut">
              <a:rPr lang="es-CL" smtClean="0"/>
              <a:pPr/>
              <a:t>10-07-2026</a:t>
            </a:fld>
            <a:endParaRPr lang="es-CL"/>
          </a:p>
        </p:txBody>
      </p:sp>
      <p:sp>
        <p:nvSpPr>
          <p:cNvPr id="6" name="Marcador de pie de página 5">
            <a:extLst>
              <a:ext uri="{FF2B5EF4-FFF2-40B4-BE49-F238E27FC236}">
                <a16:creationId xmlns:a16="http://schemas.microsoft.com/office/drawing/2014/main" xmlns="" id="{050F8C75-B048-414F-9A94-FF272EE34205}"/>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xmlns="" id="{FCA9CDB3-DB9E-034F-8A1C-7542E268C12C}"/>
              </a:ext>
            </a:extLst>
          </p:cNvPr>
          <p:cNvSpPr>
            <a:spLocks noGrp="1"/>
          </p:cNvSpPr>
          <p:nvPr>
            <p:ph type="sldNum" sz="quarter" idx="12"/>
          </p:nvPr>
        </p:nvSpPr>
        <p:spPr/>
        <p:txBody>
          <a:bodyPr/>
          <a:lstStyle/>
          <a:p>
            <a:fld id="{4C8943AA-789F-FA45-97F1-A5072AE5C00A}" type="slidenum">
              <a:rPr lang="es-CL" smtClean="0"/>
              <a:pPr/>
              <a:t>‹Nº›</a:t>
            </a:fld>
            <a:endParaRPr lang="es-CL"/>
          </a:p>
        </p:txBody>
      </p:sp>
    </p:spTree>
    <p:extLst>
      <p:ext uri="{BB962C8B-B14F-4D97-AF65-F5344CB8AC3E}">
        <p14:creationId xmlns:p14="http://schemas.microsoft.com/office/powerpoint/2010/main" xmlns="" val="1162462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1FC4FF2-AD81-B349-B0E9-BA1C08A096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xmlns="" id="{F09A4795-EB34-0245-B505-7D3CD355E9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xmlns="" id="{99A182D3-4244-6242-BA1C-A2C220EE58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CL"/>
          </a:p>
        </p:txBody>
      </p:sp>
      <p:sp>
        <p:nvSpPr>
          <p:cNvPr id="5" name="Marcador de fecha 4">
            <a:extLst>
              <a:ext uri="{FF2B5EF4-FFF2-40B4-BE49-F238E27FC236}">
                <a16:creationId xmlns:a16="http://schemas.microsoft.com/office/drawing/2014/main" xmlns="" id="{BE3A4127-04FF-DE40-8E24-1222CE099DA3}"/>
              </a:ext>
            </a:extLst>
          </p:cNvPr>
          <p:cNvSpPr>
            <a:spLocks noGrp="1"/>
          </p:cNvSpPr>
          <p:nvPr>
            <p:ph type="dt" sz="half" idx="10"/>
          </p:nvPr>
        </p:nvSpPr>
        <p:spPr/>
        <p:txBody>
          <a:bodyPr/>
          <a:lstStyle/>
          <a:p>
            <a:fld id="{0A7E245D-1E72-D440-91AC-0D47785DE51A}" type="datetimeFigureOut">
              <a:rPr lang="es-CL" smtClean="0"/>
              <a:pPr/>
              <a:t>10-07-2026</a:t>
            </a:fld>
            <a:endParaRPr lang="es-CL"/>
          </a:p>
        </p:txBody>
      </p:sp>
      <p:sp>
        <p:nvSpPr>
          <p:cNvPr id="6" name="Marcador de pie de página 5">
            <a:extLst>
              <a:ext uri="{FF2B5EF4-FFF2-40B4-BE49-F238E27FC236}">
                <a16:creationId xmlns:a16="http://schemas.microsoft.com/office/drawing/2014/main" xmlns="" id="{45BEA6E2-C4BA-1D44-BD8A-5441AEB60821}"/>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xmlns="" id="{0BC0ECEC-5CDA-A84F-89F5-F04731DF5BF8}"/>
              </a:ext>
            </a:extLst>
          </p:cNvPr>
          <p:cNvSpPr>
            <a:spLocks noGrp="1"/>
          </p:cNvSpPr>
          <p:nvPr>
            <p:ph type="sldNum" sz="quarter" idx="12"/>
          </p:nvPr>
        </p:nvSpPr>
        <p:spPr/>
        <p:txBody>
          <a:bodyPr/>
          <a:lstStyle/>
          <a:p>
            <a:fld id="{4C8943AA-789F-FA45-97F1-A5072AE5C00A}" type="slidenum">
              <a:rPr lang="es-CL" smtClean="0"/>
              <a:pPr/>
              <a:t>‹Nº›</a:t>
            </a:fld>
            <a:endParaRPr lang="es-CL"/>
          </a:p>
        </p:txBody>
      </p:sp>
    </p:spTree>
    <p:extLst>
      <p:ext uri="{BB962C8B-B14F-4D97-AF65-F5344CB8AC3E}">
        <p14:creationId xmlns:p14="http://schemas.microsoft.com/office/powerpoint/2010/main" xmlns="" val="3887756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Entrada manual 14">
            <a:extLst>
              <a:ext uri="{FF2B5EF4-FFF2-40B4-BE49-F238E27FC236}">
                <a16:creationId xmlns:a16="http://schemas.microsoft.com/office/drawing/2014/main" xmlns="" id="{2A545FB3-6BC7-AD41-9531-880C3CA94A2B}"/>
              </a:ext>
            </a:extLst>
          </p:cNvPr>
          <p:cNvSpPr/>
          <p:nvPr userDrawn="1"/>
        </p:nvSpPr>
        <p:spPr>
          <a:xfrm rot="10800000">
            <a:off x="0" y="6787529"/>
            <a:ext cx="12192000" cy="85346"/>
          </a:xfrm>
          <a:prstGeom prst="flowChartManualInpu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4" name="Entrada manual 13">
            <a:extLst>
              <a:ext uri="{FF2B5EF4-FFF2-40B4-BE49-F238E27FC236}">
                <a16:creationId xmlns:a16="http://schemas.microsoft.com/office/drawing/2014/main" xmlns="" id="{C54C5BC0-A37A-134F-AF99-9C22BFDD0D59}"/>
              </a:ext>
            </a:extLst>
          </p:cNvPr>
          <p:cNvSpPr/>
          <p:nvPr userDrawn="1"/>
        </p:nvSpPr>
        <p:spPr>
          <a:xfrm rot="10800000">
            <a:off x="0" y="-2"/>
            <a:ext cx="12192000" cy="85346"/>
          </a:xfrm>
          <a:prstGeom prst="flowChartManualInpu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 name="Marcador de título 1">
            <a:extLst>
              <a:ext uri="{FF2B5EF4-FFF2-40B4-BE49-F238E27FC236}">
                <a16:creationId xmlns:a16="http://schemas.microsoft.com/office/drawing/2014/main" xmlns="" id="{832FE167-59B3-3B4E-BE1C-714C6FA9C5D7}"/>
              </a:ext>
            </a:extLst>
          </p:cNvPr>
          <p:cNvSpPr>
            <a:spLocks noGrp="1"/>
          </p:cNvSpPr>
          <p:nvPr>
            <p:ph type="title"/>
          </p:nvPr>
        </p:nvSpPr>
        <p:spPr>
          <a:xfrm>
            <a:off x="838200" y="365125"/>
            <a:ext cx="8932101"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L" dirty="0"/>
          </a:p>
        </p:txBody>
      </p:sp>
      <p:sp>
        <p:nvSpPr>
          <p:cNvPr id="3" name="Marcador de texto 2">
            <a:extLst>
              <a:ext uri="{FF2B5EF4-FFF2-40B4-BE49-F238E27FC236}">
                <a16:creationId xmlns:a16="http://schemas.microsoft.com/office/drawing/2014/main" xmlns="" id="{40E979C1-3E72-0E43-B5C0-FD9AA2E268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s-ES" dirty="0"/>
              <a:t>Editar los estilos de texto del patrón
Segundo nivel
Tercer nivel
Cuarto nivel
Quinto nivel</a:t>
            </a:r>
            <a:endParaRPr lang="es-CL" dirty="0"/>
          </a:p>
        </p:txBody>
      </p:sp>
      <p:sp>
        <p:nvSpPr>
          <p:cNvPr id="4" name="Marcador de fecha 3">
            <a:extLst>
              <a:ext uri="{FF2B5EF4-FFF2-40B4-BE49-F238E27FC236}">
                <a16:creationId xmlns:a16="http://schemas.microsoft.com/office/drawing/2014/main" xmlns="" id="{75E497D5-64D6-5647-B07D-A901D6AC23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7E245D-1E72-D440-91AC-0D47785DE51A}" type="datetimeFigureOut">
              <a:rPr lang="es-CL" smtClean="0"/>
              <a:pPr/>
              <a:t>10-07-2026</a:t>
            </a:fld>
            <a:endParaRPr lang="es-CL"/>
          </a:p>
        </p:txBody>
      </p:sp>
      <p:sp>
        <p:nvSpPr>
          <p:cNvPr id="5" name="Marcador de pie de página 4">
            <a:extLst>
              <a:ext uri="{FF2B5EF4-FFF2-40B4-BE49-F238E27FC236}">
                <a16:creationId xmlns:a16="http://schemas.microsoft.com/office/drawing/2014/main" xmlns="" id="{B5517362-1DD6-B047-8AB2-5D9F150AF2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xmlns="" id="{F1DCF511-962B-3A42-9D31-916BC5560D4C}"/>
              </a:ext>
            </a:extLst>
          </p:cNvPr>
          <p:cNvSpPr>
            <a:spLocks noGrp="1"/>
          </p:cNvSpPr>
          <p:nvPr>
            <p:ph type="sldNum" sz="quarter" idx="4"/>
          </p:nvPr>
        </p:nvSpPr>
        <p:spPr>
          <a:xfrm>
            <a:off x="8610600" y="6356350"/>
            <a:ext cx="22860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8943AA-789F-FA45-97F1-A5072AE5C00A}" type="slidenum">
              <a:rPr lang="es-CL" smtClean="0"/>
              <a:pPr/>
              <a:t>‹Nº›</a:t>
            </a:fld>
            <a:endParaRPr lang="es-CL"/>
          </a:p>
        </p:txBody>
      </p:sp>
      <p:sp>
        <p:nvSpPr>
          <p:cNvPr id="7" name="Triángulo 6">
            <a:extLst>
              <a:ext uri="{FF2B5EF4-FFF2-40B4-BE49-F238E27FC236}">
                <a16:creationId xmlns:a16="http://schemas.microsoft.com/office/drawing/2014/main" xmlns="" id="{3F677877-3F65-9B47-9ECA-0E6BCDEFE109}"/>
              </a:ext>
            </a:extLst>
          </p:cNvPr>
          <p:cNvSpPr/>
          <p:nvPr userDrawn="1"/>
        </p:nvSpPr>
        <p:spPr>
          <a:xfrm rot="5400000">
            <a:off x="-854851" y="854851"/>
            <a:ext cx="2447929" cy="738228"/>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8" name="Imagen 7">
            <a:extLst>
              <a:ext uri="{FF2B5EF4-FFF2-40B4-BE49-F238E27FC236}">
                <a16:creationId xmlns:a16="http://schemas.microsoft.com/office/drawing/2014/main" xmlns="" id="{411D6114-53E6-5C4D-A464-4E876F5996C7}"/>
              </a:ext>
            </a:extLst>
          </p:cNvPr>
          <p:cNvPicPr>
            <a:picLocks noChangeAspect="1"/>
          </p:cNvPicPr>
          <p:nvPr userDrawn="1"/>
        </p:nvPicPr>
        <p:blipFill>
          <a:blip r:embed="rId13" cstate="email">
            <a:extLst>
              <a:ext uri="{28A0092B-C50C-407E-A947-70E740481C1C}">
                <a14:useLocalDpi xmlns:a14="http://schemas.microsoft.com/office/drawing/2010/main" xmlns=""/>
              </a:ext>
            </a:extLst>
          </a:blip>
          <a:stretch>
            <a:fillRect/>
          </a:stretch>
        </p:blipFill>
        <p:spPr>
          <a:xfrm>
            <a:off x="9998400" y="48822"/>
            <a:ext cx="2193600" cy="1175143"/>
          </a:xfrm>
          <a:prstGeom prst="rect">
            <a:avLst/>
          </a:prstGeom>
        </p:spPr>
      </p:pic>
      <p:sp>
        <p:nvSpPr>
          <p:cNvPr id="12" name="Triángulo rectángulo 11">
            <a:extLst>
              <a:ext uri="{FF2B5EF4-FFF2-40B4-BE49-F238E27FC236}">
                <a16:creationId xmlns:a16="http://schemas.microsoft.com/office/drawing/2014/main" xmlns="" id="{F5259689-724D-9C42-8BF9-DB41A31AA894}"/>
              </a:ext>
            </a:extLst>
          </p:cNvPr>
          <p:cNvSpPr/>
          <p:nvPr userDrawn="1"/>
        </p:nvSpPr>
        <p:spPr>
          <a:xfrm rot="16200000">
            <a:off x="10982721" y="5641578"/>
            <a:ext cx="1034257" cy="1384300"/>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9" name="Rectángulo 8">
            <a:extLst>
              <a:ext uri="{FF2B5EF4-FFF2-40B4-BE49-F238E27FC236}">
                <a16:creationId xmlns:a16="http://schemas.microsoft.com/office/drawing/2014/main" xmlns="" id="{24D006F1-2E1A-8241-9BC7-7333AC2F022D}"/>
              </a:ext>
            </a:extLst>
          </p:cNvPr>
          <p:cNvSpPr/>
          <p:nvPr userDrawn="1"/>
        </p:nvSpPr>
        <p:spPr>
          <a:xfrm rot="1849730">
            <a:off x="346253" y="1180448"/>
            <a:ext cx="45719" cy="14844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Rectángulo 15">
            <a:extLst>
              <a:ext uri="{FF2B5EF4-FFF2-40B4-BE49-F238E27FC236}">
                <a16:creationId xmlns:a16="http://schemas.microsoft.com/office/drawing/2014/main" xmlns="" id="{E131A1EC-B4F6-0541-B9B3-B5D9E4089643}"/>
              </a:ext>
            </a:extLst>
          </p:cNvPr>
          <p:cNvSpPr/>
          <p:nvPr userDrawn="1"/>
        </p:nvSpPr>
        <p:spPr>
          <a:xfrm rot="3220006">
            <a:off x="11563813" y="5451541"/>
            <a:ext cx="45719" cy="148448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xmlns="" val="2879433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C000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5BA0F3B-B029-7945-A035-3BAA4586A76B}"/>
              </a:ext>
            </a:extLst>
          </p:cNvPr>
          <p:cNvSpPr>
            <a:spLocks noGrp="1"/>
          </p:cNvSpPr>
          <p:nvPr>
            <p:ph type="title"/>
          </p:nvPr>
        </p:nvSpPr>
        <p:spPr>
          <a:xfrm>
            <a:off x="1955540" y="2286000"/>
            <a:ext cx="8280920" cy="1143000"/>
          </a:xfrm>
        </p:spPr>
        <p:txBody>
          <a:bodyPr>
            <a:normAutofit fontScale="90000"/>
          </a:bodyPr>
          <a:lstStyle/>
          <a:p>
            <a:pPr algn="ctr"/>
            <a:r>
              <a:rPr lang="es-CL" dirty="0"/>
              <a:t>Asamblea Ordinaria</a:t>
            </a:r>
            <a:br>
              <a:rPr lang="es-CL" dirty="0"/>
            </a:br>
            <a:r>
              <a:rPr lang="es-CL" dirty="0"/>
              <a:t>Sábado 11 de Julio 2026.  </a:t>
            </a:r>
          </a:p>
        </p:txBody>
      </p:sp>
      <p:pic>
        <p:nvPicPr>
          <p:cNvPr id="3" name="Picture 2" descr="Casa a la venta en Colina, de Aconcagua"/>
          <p:cNvPicPr>
            <a:picLocks noChangeAspect="1" noChangeArrowheads="1"/>
          </p:cNvPicPr>
          <p:nvPr/>
        </p:nvPicPr>
        <p:blipFill>
          <a:blip r:embed="rId2"/>
          <a:srcRect/>
          <a:stretch>
            <a:fillRect/>
          </a:stretch>
        </p:blipFill>
        <p:spPr bwMode="auto">
          <a:xfrm>
            <a:off x="4015408" y="3429000"/>
            <a:ext cx="4200940" cy="2506903"/>
          </a:xfrm>
          <a:prstGeom prst="rect">
            <a:avLst/>
          </a:prstGeom>
          <a:noFill/>
        </p:spPr>
      </p:pic>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Actividades Operacionales </a:t>
            </a:r>
            <a:br>
              <a:rPr lang="es-CL" dirty="0"/>
            </a:br>
            <a:r>
              <a:rPr lang="es-CL" sz="2400" dirty="0"/>
              <a:t>Mejoras</a:t>
            </a:r>
            <a:endParaRPr lang="es-CL" dirty="0"/>
          </a:p>
        </p:txBody>
      </p:sp>
      <p:sp>
        <p:nvSpPr>
          <p:cNvPr id="8" name="4 Marcador de contenido"/>
          <p:cNvSpPr>
            <a:spLocks noGrp="1"/>
          </p:cNvSpPr>
          <p:nvPr>
            <p:ph idx="1"/>
          </p:nvPr>
        </p:nvSpPr>
        <p:spPr>
          <a:xfrm>
            <a:off x="361122" y="1690688"/>
            <a:ext cx="10515600" cy="4351338"/>
          </a:xfrm>
        </p:spPr>
        <p:txBody>
          <a:bodyPr>
            <a:normAutofit/>
          </a:bodyPr>
          <a:lstStyle/>
          <a:p>
            <a:pPr marL="285750" indent="-285750">
              <a:lnSpc>
                <a:spcPct val="150000"/>
              </a:lnSpc>
            </a:pPr>
            <a:r>
              <a:rPr lang="es-CL" sz="2400" dirty="0"/>
              <a:t>Cambio de luminarias y focos perimetrales</a:t>
            </a:r>
          </a:p>
          <a:p>
            <a:pPr marL="285750" indent="-285750">
              <a:lnSpc>
                <a:spcPct val="150000"/>
              </a:lnSpc>
            </a:pPr>
            <a:r>
              <a:rPr lang="es-CL" sz="2400" dirty="0"/>
              <a:t>Arreglos de bancas de la entrada</a:t>
            </a:r>
          </a:p>
          <a:p>
            <a:pPr marL="285750" indent="-285750">
              <a:lnSpc>
                <a:spcPct val="150000"/>
              </a:lnSpc>
            </a:pPr>
            <a:r>
              <a:rPr lang="es-CL" sz="2400" dirty="0"/>
              <a:t>Arreglo de barreras de velocidad</a:t>
            </a:r>
          </a:p>
          <a:p>
            <a:pPr marL="285750" indent="-285750">
              <a:lnSpc>
                <a:spcPct val="150000"/>
              </a:lnSpc>
            </a:pPr>
            <a:r>
              <a:rPr lang="es-CL" sz="2400" dirty="0"/>
              <a:t>Pintura de sector de rejas</a:t>
            </a:r>
          </a:p>
          <a:p>
            <a:pPr marL="285750" indent="-285750">
              <a:lnSpc>
                <a:spcPct val="150000"/>
              </a:lnSpc>
            </a:pPr>
            <a:r>
              <a:rPr lang="es-CL" sz="2400" dirty="0"/>
              <a:t>Arreglos de pintura en portería</a:t>
            </a:r>
          </a:p>
          <a:p>
            <a:pPr marL="285750" indent="-285750">
              <a:lnSpc>
                <a:spcPct val="150000"/>
              </a:lnSpc>
              <a:buNone/>
            </a:pPr>
            <a:endParaRPr lang="es-CL" dirty="0"/>
          </a:p>
          <a:p>
            <a:pPr marL="285750" indent="-285750">
              <a:lnSpc>
                <a:spcPct val="150000"/>
              </a:lnSpc>
            </a:pPr>
            <a:endParaRPr lang="es-CL" dirty="0"/>
          </a:p>
          <a:p>
            <a:pPr marL="285750" indent="-285750">
              <a:lnSpc>
                <a:spcPct val="150000"/>
              </a:lnSpc>
            </a:pPr>
            <a:endParaRPr lang="es-CL" dirty="0"/>
          </a:p>
          <a:p>
            <a:pPr marL="285750" indent="-285750">
              <a:lnSpc>
                <a:spcPct val="150000"/>
              </a:lnSpc>
            </a:pPr>
            <a:endParaRPr lang="es-ES" dirty="0"/>
          </a:p>
        </p:txBody>
      </p:sp>
      <p:pic>
        <p:nvPicPr>
          <p:cNvPr id="47106" name="Picture 2" descr="C:\Users\rmuno\Downloads\20260709_152357.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7574506" y="1690688"/>
            <a:ext cx="3302215" cy="2056879"/>
          </a:xfrm>
          <a:prstGeom prst="rect">
            <a:avLst/>
          </a:prstGeom>
          <a:noFill/>
        </p:spPr>
      </p:pic>
      <p:pic>
        <p:nvPicPr>
          <p:cNvPr id="47108" name="Picture 4" descr="C:\Users\rmuno\Downloads\20260709_144354.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5659127" y="3196360"/>
            <a:ext cx="2596649" cy="3051530"/>
          </a:xfrm>
          <a:prstGeom prst="rect">
            <a:avLst/>
          </a:prstGeom>
          <a:noFill/>
        </p:spPr>
      </p:pic>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Actividades Operacionales </a:t>
            </a:r>
            <a:br>
              <a:rPr lang="es-CL" dirty="0"/>
            </a:br>
            <a:r>
              <a:rPr lang="es-CL" sz="2400" dirty="0"/>
              <a:t>Mejoras</a:t>
            </a:r>
            <a:endParaRPr lang="es-CL" dirty="0"/>
          </a:p>
        </p:txBody>
      </p:sp>
      <p:sp>
        <p:nvSpPr>
          <p:cNvPr id="6" name="4 Marcador de contenido"/>
          <p:cNvSpPr>
            <a:spLocks noGrp="1"/>
          </p:cNvSpPr>
          <p:nvPr>
            <p:ph idx="1"/>
          </p:nvPr>
        </p:nvSpPr>
        <p:spPr>
          <a:xfrm>
            <a:off x="361122" y="1690688"/>
            <a:ext cx="10515600" cy="4351338"/>
          </a:xfrm>
        </p:spPr>
        <p:txBody>
          <a:bodyPr>
            <a:normAutofit/>
          </a:bodyPr>
          <a:lstStyle/>
          <a:p>
            <a:pPr marL="285750" indent="-285750">
              <a:lnSpc>
                <a:spcPct val="150000"/>
              </a:lnSpc>
            </a:pPr>
            <a:r>
              <a:rPr lang="es-CL" sz="2400" dirty="0"/>
              <a:t>Cambio de contactores</a:t>
            </a:r>
          </a:p>
          <a:p>
            <a:pPr marL="285750" indent="-285750">
              <a:lnSpc>
                <a:spcPct val="150000"/>
              </a:lnSpc>
            </a:pPr>
            <a:r>
              <a:rPr lang="es-CL" sz="2400" dirty="0"/>
              <a:t>Cambio de fotocelda</a:t>
            </a:r>
          </a:p>
          <a:p>
            <a:pPr marL="285750" indent="-285750">
              <a:lnSpc>
                <a:spcPct val="150000"/>
              </a:lnSpc>
            </a:pPr>
            <a:r>
              <a:rPr lang="es-CL" sz="2400" dirty="0"/>
              <a:t>Revisión de cámaras</a:t>
            </a:r>
          </a:p>
          <a:p>
            <a:pPr marL="285750" indent="-285750">
              <a:lnSpc>
                <a:spcPct val="150000"/>
              </a:lnSpc>
            </a:pPr>
            <a:r>
              <a:rPr lang="es-CL" sz="2400" dirty="0"/>
              <a:t>Revisión de portón de acceso</a:t>
            </a:r>
          </a:p>
          <a:p>
            <a:pPr marL="285750" indent="-285750">
              <a:lnSpc>
                <a:spcPct val="150000"/>
              </a:lnSpc>
            </a:pPr>
            <a:r>
              <a:rPr lang="es-CL" sz="2400" dirty="0"/>
              <a:t>Revisión chapa de entrada</a:t>
            </a:r>
          </a:p>
          <a:p>
            <a:pPr marL="285750" indent="-285750">
              <a:lnSpc>
                <a:spcPct val="150000"/>
              </a:lnSpc>
            </a:pPr>
            <a:endParaRPr lang="es-CL" dirty="0"/>
          </a:p>
          <a:p>
            <a:pPr marL="285750" indent="-285750">
              <a:lnSpc>
                <a:spcPct val="150000"/>
              </a:lnSpc>
            </a:pPr>
            <a:endParaRPr lang="es-CL" dirty="0"/>
          </a:p>
          <a:p>
            <a:pPr marL="285750" indent="-285750">
              <a:lnSpc>
                <a:spcPct val="150000"/>
              </a:lnSpc>
            </a:pPr>
            <a:endParaRPr lang="es-ES" dirty="0"/>
          </a:p>
        </p:txBody>
      </p:sp>
      <p:pic>
        <p:nvPicPr>
          <p:cNvPr id="46082" name="Picture 2" descr="C:\Users\rmuno\Downloads\20260709_152542.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8367239" y="3405647"/>
            <a:ext cx="2509483" cy="2636379"/>
          </a:xfrm>
          <a:prstGeom prst="rect">
            <a:avLst/>
          </a:prstGeom>
          <a:noFill/>
        </p:spPr>
      </p:pic>
      <p:pic>
        <p:nvPicPr>
          <p:cNvPr id="46084" name="Picture 4" descr="C:\Users\rmuno\Downloads\20260709_152739.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5227092" y="1690688"/>
            <a:ext cx="2928849" cy="2992449"/>
          </a:xfrm>
          <a:prstGeom prst="rect">
            <a:avLst/>
          </a:prstGeom>
          <a:noFill/>
        </p:spPr>
      </p:pic>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Actividades Operacionales </a:t>
            </a:r>
            <a:br>
              <a:rPr lang="es-CL" dirty="0"/>
            </a:br>
            <a:r>
              <a:rPr lang="es-CL" sz="2400" dirty="0"/>
              <a:t>Mejoras Tótem Citonova</a:t>
            </a:r>
            <a:endParaRPr lang="es-CL" dirty="0"/>
          </a:p>
        </p:txBody>
      </p:sp>
      <p:sp>
        <p:nvSpPr>
          <p:cNvPr id="9" name="4 Marcador de contenido"/>
          <p:cNvSpPr>
            <a:spLocks noGrp="1"/>
          </p:cNvSpPr>
          <p:nvPr>
            <p:ph idx="1"/>
          </p:nvPr>
        </p:nvSpPr>
        <p:spPr>
          <a:xfrm>
            <a:off x="361122" y="1987826"/>
            <a:ext cx="10515600" cy="2809461"/>
          </a:xfrm>
        </p:spPr>
        <p:txBody>
          <a:bodyPr>
            <a:normAutofit/>
          </a:bodyPr>
          <a:lstStyle/>
          <a:p>
            <a:pPr marL="285750" indent="-285750" algn="ctr">
              <a:lnSpc>
                <a:spcPct val="150000"/>
              </a:lnSpc>
              <a:buNone/>
            </a:pPr>
            <a:r>
              <a:rPr lang="es-ES" sz="3200" b="1" dirty="0"/>
              <a:t>¿Para qué sirve el tótem?</a:t>
            </a:r>
            <a:r>
              <a:rPr lang="es-ES" sz="3200" dirty="0"/>
              <a:t/>
            </a:r>
            <a:br>
              <a:rPr lang="es-ES" sz="3200" dirty="0"/>
            </a:br>
            <a:r>
              <a:rPr lang="es-ES" sz="2400" dirty="0"/>
              <a:t>El tótem de acceso permite gestionar de forma segura y eficiente el ingreso de visitas al condominio mediante la validación con códigos QR y otras opciones de autorización, agilizando el proceso de control de acceso.</a:t>
            </a:r>
            <a:r>
              <a:rPr lang="es-CL" sz="2400" dirty="0"/>
              <a:t> </a:t>
            </a:r>
          </a:p>
          <a:p>
            <a:pPr marL="285750" indent="-285750">
              <a:lnSpc>
                <a:spcPct val="150000"/>
              </a:lnSpc>
              <a:buNone/>
            </a:pPr>
            <a:endParaRPr lang="es-ES" dirty="0"/>
          </a:p>
          <a:p>
            <a:pPr marL="285750" indent="-285750">
              <a:lnSpc>
                <a:spcPct val="150000"/>
              </a:lnSpc>
              <a:buNone/>
            </a:pPr>
            <a:endParaRPr lang="es-ES" dirty="0"/>
          </a:p>
          <a:p>
            <a:pPr marL="285750" indent="-285750">
              <a:lnSpc>
                <a:spcPct val="150000"/>
              </a:lnSpc>
              <a:buNone/>
            </a:pPr>
            <a:endParaRPr lang="es-ES" dirty="0"/>
          </a:p>
          <a:p>
            <a:pPr marL="285750" indent="-285750">
              <a:lnSpc>
                <a:spcPct val="150000"/>
              </a:lnSpc>
            </a:pPr>
            <a:endParaRPr lang="es-CL" dirty="0"/>
          </a:p>
          <a:p>
            <a:pPr marL="285750" indent="-285750">
              <a:lnSpc>
                <a:spcPct val="150000"/>
              </a:lnSpc>
            </a:pPr>
            <a:endParaRPr lang="es-ES" dirty="0"/>
          </a:p>
        </p:txBody>
      </p:sp>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Actividades Operacionales </a:t>
            </a:r>
            <a:br>
              <a:rPr lang="es-CL" dirty="0"/>
            </a:br>
            <a:r>
              <a:rPr lang="es-CL" sz="2400" dirty="0"/>
              <a:t>Mejoras Tótem Citonova</a:t>
            </a:r>
            <a:endParaRPr lang="es-CL" dirty="0"/>
          </a:p>
        </p:txBody>
      </p:sp>
      <p:sp>
        <p:nvSpPr>
          <p:cNvPr id="5" name="4 Marcador de contenido"/>
          <p:cNvSpPr>
            <a:spLocks noGrp="1"/>
          </p:cNvSpPr>
          <p:nvPr>
            <p:ph idx="1"/>
          </p:nvPr>
        </p:nvSpPr>
        <p:spPr>
          <a:xfrm>
            <a:off x="838200" y="1690688"/>
            <a:ext cx="10515600" cy="4351338"/>
          </a:xfrm>
        </p:spPr>
        <p:txBody>
          <a:bodyPr>
            <a:normAutofit/>
          </a:bodyPr>
          <a:lstStyle/>
          <a:p>
            <a:r>
              <a:rPr lang="es-ES" sz="2400" b="1" dirty="0"/>
              <a:t>Temas tratados en la reunión informativa</a:t>
            </a:r>
            <a:endParaRPr lang="es-ES" sz="2400" dirty="0"/>
          </a:p>
          <a:p>
            <a:r>
              <a:rPr lang="es-ES" sz="2400" dirty="0"/>
              <a:t>Tipos de códigos QR y su utilización</a:t>
            </a:r>
          </a:p>
          <a:p>
            <a:r>
              <a:rPr lang="es-ES" sz="2400" dirty="0"/>
              <a:t>Gestión de visitantes pre autorizados</a:t>
            </a:r>
          </a:p>
          <a:p>
            <a:r>
              <a:rPr lang="es-ES" sz="2400" dirty="0"/>
              <a:t>Procedimiento para visitantes no anunciados</a:t>
            </a:r>
          </a:p>
          <a:p>
            <a:pPr>
              <a:buNone/>
            </a:pPr>
            <a:endParaRPr lang="es-ES" sz="2400" dirty="0"/>
          </a:p>
          <a:p>
            <a:r>
              <a:rPr lang="es-ES" sz="2400" b="1" dirty="0"/>
              <a:t>Uso de la aplicación</a:t>
            </a:r>
            <a:endParaRPr lang="es-ES" sz="2400" dirty="0"/>
          </a:p>
          <a:p>
            <a:r>
              <a:rPr lang="es-ES" sz="2400" dirty="0"/>
              <a:t>Administración de listas de acceso</a:t>
            </a:r>
          </a:p>
          <a:p>
            <a:r>
              <a:rPr lang="es-ES" sz="2400" dirty="0"/>
              <a:t>Creación y envío de invitaciones</a:t>
            </a:r>
          </a:p>
          <a:p>
            <a:r>
              <a:rPr lang="es-ES" sz="2400" dirty="0"/>
              <a:t>Gestión de contactos autorizados</a:t>
            </a:r>
          </a:p>
          <a:p>
            <a:pPr marL="285750" indent="-285750">
              <a:lnSpc>
                <a:spcPct val="150000"/>
              </a:lnSpc>
            </a:pPr>
            <a:endParaRPr lang="es-CL" dirty="0"/>
          </a:p>
          <a:p>
            <a:pPr marL="285750" indent="-285750">
              <a:lnSpc>
                <a:spcPct val="150000"/>
              </a:lnSpc>
            </a:pPr>
            <a:endParaRPr lang="es-CL" dirty="0"/>
          </a:p>
          <a:p>
            <a:pPr marL="285750" indent="-285750">
              <a:lnSpc>
                <a:spcPct val="150000"/>
              </a:lnSpc>
            </a:pPr>
            <a:endParaRPr lang="es-ES" dirty="0"/>
          </a:p>
        </p:txBody>
      </p:sp>
      <p:pic>
        <p:nvPicPr>
          <p:cNvPr id="44034" name="Picture 2" descr="C:\Users\rmuno\Downloads\20260709_150654.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8211850" y="1480255"/>
            <a:ext cx="1767036" cy="5106078"/>
          </a:xfrm>
          <a:prstGeom prst="rect">
            <a:avLst/>
          </a:prstGeom>
          <a:noFill/>
        </p:spPr>
      </p:pic>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5BA0F3B-B029-7945-A035-3BAA4586A76B}"/>
              </a:ext>
            </a:extLst>
          </p:cNvPr>
          <p:cNvSpPr>
            <a:spLocks noGrp="1"/>
          </p:cNvSpPr>
          <p:nvPr>
            <p:ph type="title"/>
          </p:nvPr>
        </p:nvSpPr>
        <p:spPr>
          <a:xfrm>
            <a:off x="1955540" y="2286000"/>
            <a:ext cx="8280920" cy="1143000"/>
          </a:xfrm>
        </p:spPr>
        <p:txBody>
          <a:bodyPr/>
          <a:lstStyle/>
          <a:p>
            <a:pPr algn="ctr"/>
            <a:r>
              <a:rPr lang="es-CL" dirty="0"/>
              <a:t>GESTIÓN FINANCIERA </a:t>
            </a:r>
          </a:p>
        </p:txBody>
      </p:sp>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a:extLst>
              <a:ext uri="{FF2B5EF4-FFF2-40B4-BE49-F238E27FC236}">
                <a16:creationId xmlns:a16="http://schemas.microsoft.com/office/drawing/2014/main" xmlns="" id="{00000000-0008-0000-0100-000002000000}"/>
              </a:ext>
            </a:extLst>
          </p:cNvPr>
          <p:cNvGraphicFramePr>
            <a:graphicFrameLocks/>
          </p:cNvGraphicFramePr>
          <p:nvPr>
            <p:extLst>
              <p:ext uri="{D42A27DB-BD31-4B8C-83A1-F6EECF244321}">
                <p14:modId xmlns:p14="http://schemas.microsoft.com/office/powerpoint/2010/main" xmlns="" val="501572118"/>
              </p:ext>
            </p:extLst>
          </p:nvPr>
        </p:nvGraphicFramePr>
        <p:xfrm>
          <a:off x="1254867" y="2282189"/>
          <a:ext cx="9961123" cy="2951292"/>
        </p:xfrm>
        <a:graphic>
          <a:graphicData uri="http://schemas.openxmlformats.org/drawingml/2006/chart">
            <c:chart xmlns:c="http://schemas.openxmlformats.org/drawingml/2006/chart" xmlns:r="http://schemas.openxmlformats.org/officeDocument/2006/relationships" r:id="rId3"/>
          </a:graphicData>
        </a:graphic>
      </p:graphicFrame>
      <p:sp>
        <p:nvSpPr>
          <p:cNvPr id="8" name="7 CuadroTexto"/>
          <p:cNvSpPr txBox="1"/>
          <p:nvPr/>
        </p:nvSpPr>
        <p:spPr>
          <a:xfrm>
            <a:off x="1991544" y="1383160"/>
            <a:ext cx="5256584" cy="523220"/>
          </a:xfrm>
          <a:prstGeom prst="rect">
            <a:avLst/>
          </a:prstGeom>
          <a:noFill/>
        </p:spPr>
        <p:txBody>
          <a:bodyPr wrap="square" rtlCol="0">
            <a:spAutoFit/>
          </a:bodyPr>
          <a:lstStyle/>
          <a:p>
            <a:r>
              <a:rPr lang="es-CL" sz="1400" b="1" dirty="0">
                <a:solidFill>
                  <a:schemeClr val="tx2"/>
                </a:solidFill>
              </a:rPr>
              <a:t>Gastos comunes promedio</a:t>
            </a:r>
            <a:endParaRPr lang="es-CL" sz="1200" b="1" dirty="0">
              <a:solidFill>
                <a:schemeClr val="tx2"/>
              </a:solidFill>
            </a:endParaRPr>
          </a:p>
          <a:p>
            <a:r>
              <a:rPr lang="es-CL" sz="1200" dirty="0">
                <a:solidFill>
                  <a:schemeClr val="tx2"/>
                </a:solidFill>
              </a:rPr>
              <a:t>Periodo enero 2024 a junio 2026</a:t>
            </a:r>
            <a:r>
              <a:rPr lang="es-CL" sz="1400" dirty="0">
                <a:solidFill>
                  <a:schemeClr val="tx2"/>
                </a:solidFill>
              </a:rPr>
              <a:t>, cifras en pesos</a:t>
            </a:r>
          </a:p>
        </p:txBody>
      </p:sp>
      <p:sp>
        <p:nvSpPr>
          <p:cNvPr id="12" name="1 Título">
            <a:extLst>
              <a:ext uri="{FF2B5EF4-FFF2-40B4-BE49-F238E27FC236}">
                <a16:creationId xmlns:a16="http://schemas.microsoft.com/office/drawing/2014/main" xmlns="" id="{09E90C01-8A80-5700-C7C3-E1651F29BA50}"/>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cxnSp>
        <p:nvCxnSpPr>
          <p:cNvPr id="7" name="Conector recto de flecha 6">
            <a:extLst>
              <a:ext uri="{FF2B5EF4-FFF2-40B4-BE49-F238E27FC236}">
                <a16:creationId xmlns:a16="http://schemas.microsoft.com/office/drawing/2014/main" xmlns="" id="{E74893B7-402A-220E-EE18-D8387BE6F813}"/>
              </a:ext>
            </a:extLst>
          </p:cNvPr>
          <p:cNvCxnSpPr/>
          <p:nvPr/>
        </p:nvCxnSpPr>
        <p:spPr>
          <a:xfrm>
            <a:off x="4891818" y="4033047"/>
            <a:ext cx="905164"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9" name="Rectángulo 8">
            <a:extLst>
              <a:ext uri="{FF2B5EF4-FFF2-40B4-BE49-F238E27FC236}">
                <a16:creationId xmlns:a16="http://schemas.microsoft.com/office/drawing/2014/main" xmlns="" id="{BB18F371-C11C-2DD9-A74F-2CCB8FB9AB8A}"/>
              </a:ext>
            </a:extLst>
          </p:cNvPr>
          <p:cNvSpPr/>
          <p:nvPr/>
        </p:nvSpPr>
        <p:spPr>
          <a:xfrm>
            <a:off x="4882582" y="3635883"/>
            <a:ext cx="914400" cy="3463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dirty="0">
                <a:solidFill>
                  <a:schemeClr val="tx1">
                    <a:lumMod val="95000"/>
                    <a:lumOff val="5000"/>
                  </a:schemeClr>
                </a:solidFill>
              </a:rPr>
              <a:t>6,1%</a:t>
            </a:r>
            <a:endParaRPr lang="es-CL" dirty="0">
              <a:solidFill>
                <a:schemeClr val="tx1">
                  <a:lumMod val="95000"/>
                  <a:lumOff val="5000"/>
                </a:schemeClr>
              </a:solidFill>
            </a:endParaRPr>
          </a:p>
        </p:txBody>
      </p:sp>
      <p:cxnSp>
        <p:nvCxnSpPr>
          <p:cNvPr id="13" name="Conector recto de flecha 12">
            <a:extLst>
              <a:ext uri="{FF2B5EF4-FFF2-40B4-BE49-F238E27FC236}">
                <a16:creationId xmlns:a16="http://schemas.microsoft.com/office/drawing/2014/main" xmlns="" id="{388282A9-7E2E-7C6C-8015-B963AAB14481}"/>
              </a:ext>
            </a:extLst>
          </p:cNvPr>
          <p:cNvCxnSpPr/>
          <p:nvPr/>
        </p:nvCxnSpPr>
        <p:spPr>
          <a:xfrm>
            <a:off x="7875315" y="4036289"/>
            <a:ext cx="905164"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4" name="Rectángulo 13">
            <a:extLst>
              <a:ext uri="{FF2B5EF4-FFF2-40B4-BE49-F238E27FC236}">
                <a16:creationId xmlns:a16="http://schemas.microsoft.com/office/drawing/2014/main" xmlns="" id="{30DB0D6C-2734-4D72-9329-13110B9AE066}"/>
              </a:ext>
            </a:extLst>
          </p:cNvPr>
          <p:cNvSpPr/>
          <p:nvPr/>
        </p:nvSpPr>
        <p:spPr>
          <a:xfrm>
            <a:off x="7866079" y="3639125"/>
            <a:ext cx="914400" cy="3463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dirty="0">
                <a:solidFill>
                  <a:schemeClr val="tx1">
                    <a:lumMod val="95000"/>
                    <a:lumOff val="5000"/>
                  </a:schemeClr>
                </a:solidFill>
              </a:rPr>
              <a:t>-2,3%</a:t>
            </a:r>
            <a:endParaRPr lang="es-CL" dirty="0">
              <a:solidFill>
                <a:schemeClr val="tx1">
                  <a:lumMod val="95000"/>
                  <a:lumOff val="5000"/>
                </a:schemeClr>
              </a:solidFill>
            </a:endParaRPr>
          </a:p>
        </p:txBody>
      </p:sp>
      <p:graphicFrame>
        <p:nvGraphicFramePr>
          <p:cNvPr id="3" name="Tabla 2">
            <a:extLst>
              <a:ext uri="{FF2B5EF4-FFF2-40B4-BE49-F238E27FC236}">
                <a16:creationId xmlns:a16="http://schemas.microsoft.com/office/drawing/2014/main" xmlns="" id="{39F93FD3-93E5-B9BD-8B5B-694A6D101DA4}"/>
              </a:ext>
            </a:extLst>
          </p:cNvPr>
          <p:cNvGraphicFramePr>
            <a:graphicFrameLocks noGrp="1"/>
          </p:cNvGraphicFramePr>
          <p:nvPr>
            <p:extLst>
              <p:ext uri="{D42A27DB-BD31-4B8C-83A1-F6EECF244321}">
                <p14:modId xmlns:p14="http://schemas.microsoft.com/office/powerpoint/2010/main" xmlns="" val="2206294874"/>
              </p:ext>
            </p:extLst>
          </p:nvPr>
        </p:nvGraphicFramePr>
        <p:xfrm>
          <a:off x="651753" y="5379394"/>
          <a:ext cx="10408596" cy="370840"/>
        </p:xfrm>
        <a:graphic>
          <a:graphicData uri="http://schemas.openxmlformats.org/drawingml/2006/table">
            <a:tbl>
              <a:tblPr firstRow="1" bandRow="1">
                <a:tableStyleId>{5C22544A-7EE6-4342-B048-85BDC9FD1C3A}</a:tableStyleId>
              </a:tblPr>
              <a:tblGrid>
                <a:gridCol w="1874667">
                  <a:extLst>
                    <a:ext uri="{9D8B030D-6E8A-4147-A177-3AD203B41FA5}">
                      <a16:colId xmlns:a16="http://schemas.microsoft.com/office/drawing/2014/main" xmlns="" val="2454689076"/>
                    </a:ext>
                  </a:extLst>
                </a:gridCol>
                <a:gridCol w="2726516">
                  <a:extLst>
                    <a:ext uri="{9D8B030D-6E8A-4147-A177-3AD203B41FA5}">
                      <a16:colId xmlns:a16="http://schemas.microsoft.com/office/drawing/2014/main" xmlns="" val="2087774473"/>
                    </a:ext>
                  </a:extLst>
                </a:gridCol>
                <a:gridCol w="3073941">
                  <a:extLst>
                    <a:ext uri="{9D8B030D-6E8A-4147-A177-3AD203B41FA5}">
                      <a16:colId xmlns:a16="http://schemas.microsoft.com/office/drawing/2014/main" xmlns="" val="3290511732"/>
                    </a:ext>
                  </a:extLst>
                </a:gridCol>
                <a:gridCol w="2733472">
                  <a:extLst>
                    <a:ext uri="{9D8B030D-6E8A-4147-A177-3AD203B41FA5}">
                      <a16:colId xmlns:a16="http://schemas.microsoft.com/office/drawing/2014/main" xmlns="" val="4178741265"/>
                    </a:ext>
                  </a:extLst>
                </a:gridCol>
              </a:tblGrid>
              <a:tr h="370840">
                <a:tc>
                  <a:txBody>
                    <a:bodyPr/>
                    <a:lstStyle/>
                    <a:p>
                      <a:r>
                        <a:rPr lang="es-CL" sz="1800" b="0" dirty="0">
                          <a:solidFill>
                            <a:schemeClr val="tx1"/>
                          </a:solidFill>
                          <a:latin typeface="+mn-lt"/>
                        </a:rPr>
                        <a:t>IPC</a:t>
                      </a:r>
                    </a:p>
                  </a:txBody>
                  <a:tcPr>
                    <a:noFill/>
                  </a:tcPr>
                </a:tc>
                <a:tc>
                  <a:txBody>
                    <a:bodyPr/>
                    <a:lstStyle/>
                    <a:p>
                      <a:pPr algn="ctr"/>
                      <a:r>
                        <a:rPr lang="es-CL" sz="1800" b="0" dirty="0">
                          <a:solidFill>
                            <a:schemeClr val="tx1"/>
                          </a:solidFill>
                          <a:latin typeface="+mn-lt"/>
                        </a:rPr>
                        <a:t>4,5%</a:t>
                      </a:r>
                    </a:p>
                  </a:txBody>
                  <a:tcPr>
                    <a:noFill/>
                  </a:tcPr>
                </a:tc>
                <a:tc>
                  <a:txBody>
                    <a:bodyPr/>
                    <a:lstStyle/>
                    <a:p>
                      <a:pPr algn="ctr"/>
                      <a:r>
                        <a:rPr lang="es-CL" sz="1800" b="0" dirty="0">
                          <a:solidFill>
                            <a:schemeClr val="tx1"/>
                          </a:solidFill>
                          <a:latin typeface="+mn-lt"/>
                        </a:rPr>
                        <a:t>3,5%</a:t>
                      </a:r>
                    </a:p>
                  </a:txBody>
                  <a:tcPr>
                    <a:noFill/>
                  </a:tcPr>
                </a:tc>
                <a:tc>
                  <a:txBody>
                    <a:bodyPr/>
                    <a:lstStyle/>
                    <a:p>
                      <a:pPr algn="ctr"/>
                      <a:r>
                        <a:rPr lang="es-CL" sz="1800" b="0" dirty="0">
                          <a:solidFill>
                            <a:schemeClr val="tx1"/>
                          </a:solidFill>
                          <a:latin typeface="+mn-lt"/>
                        </a:rPr>
                        <a:t>3,9%</a:t>
                      </a:r>
                    </a:p>
                  </a:txBody>
                  <a:tcPr>
                    <a:noFill/>
                  </a:tcPr>
                </a:tc>
                <a:extLst>
                  <a:ext uri="{0D108BD9-81ED-4DB2-BD59-A6C34878D82A}">
                    <a16:rowId xmlns:a16="http://schemas.microsoft.com/office/drawing/2014/main" xmlns="" val="57110822"/>
                  </a:ext>
                </a:extLst>
              </a:tr>
            </a:tbl>
          </a:graphicData>
        </a:graphic>
      </p:graphicFrame>
    </p:spTree>
    <p:extLst>
      <p:ext uri="{BB962C8B-B14F-4D97-AF65-F5344CB8AC3E}">
        <p14:creationId xmlns:p14="http://schemas.microsoft.com/office/powerpoint/2010/main" xmlns="" val="2433500256"/>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1991544" y="1383160"/>
            <a:ext cx="5256584" cy="492443"/>
          </a:xfrm>
          <a:prstGeom prst="rect">
            <a:avLst/>
          </a:prstGeom>
          <a:noFill/>
        </p:spPr>
        <p:txBody>
          <a:bodyPr wrap="square" rtlCol="0">
            <a:spAutoFit/>
          </a:bodyPr>
          <a:lstStyle/>
          <a:p>
            <a:r>
              <a:rPr lang="es-CL" sz="1400" b="1" dirty="0">
                <a:solidFill>
                  <a:schemeClr val="tx2"/>
                </a:solidFill>
              </a:rPr>
              <a:t>Distribución promedio de gastos comunes</a:t>
            </a:r>
            <a:endParaRPr lang="es-CL" sz="1200" b="1" dirty="0">
              <a:solidFill>
                <a:schemeClr val="tx2"/>
              </a:solidFill>
            </a:endParaRPr>
          </a:p>
          <a:p>
            <a:r>
              <a:rPr lang="es-CL" sz="1200" dirty="0">
                <a:solidFill>
                  <a:schemeClr val="tx2"/>
                </a:solidFill>
              </a:rPr>
              <a:t>Periodo enero 2024 a junio 2026, cifras en pesos</a:t>
            </a:r>
            <a:endParaRPr lang="es-CL" sz="1400" dirty="0">
              <a:solidFill>
                <a:schemeClr val="tx2"/>
              </a:solidFill>
            </a:endParaRPr>
          </a:p>
        </p:txBody>
      </p:sp>
      <p:sp>
        <p:nvSpPr>
          <p:cNvPr id="12" name="1 Título">
            <a:extLst>
              <a:ext uri="{FF2B5EF4-FFF2-40B4-BE49-F238E27FC236}">
                <a16:creationId xmlns:a16="http://schemas.microsoft.com/office/drawing/2014/main" xmlns="" id="{09E90C01-8A80-5700-C7C3-E1651F29BA50}"/>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sp>
        <p:nvSpPr>
          <p:cNvPr id="6" name="CuadroTexto 5">
            <a:extLst>
              <a:ext uri="{FF2B5EF4-FFF2-40B4-BE49-F238E27FC236}">
                <a16:creationId xmlns:a16="http://schemas.microsoft.com/office/drawing/2014/main" xmlns="" id="{147BB931-BF27-ED72-2727-D681CECBDE58}"/>
              </a:ext>
            </a:extLst>
          </p:cNvPr>
          <p:cNvSpPr txBox="1"/>
          <p:nvPr/>
        </p:nvSpPr>
        <p:spPr>
          <a:xfrm>
            <a:off x="7883820" y="3530982"/>
            <a:ext cx="2805704" cy="369332"/>
          </a:xfrm>
          <a:prstGeom prst="rect">
            <a:avLst/>
          </a:prstGeom>
          <a:noFill/>
        </p:spPr>
        <p:txBody>
          <a:bodyPr wrap="none" rtlCol="0">
            <a:spAutoFit/>
          </a:bodyPr>
          <a:lstStyle/>
          <a:p>
            <a:r>
              <a:rPr lang="es-CL" dirty="0"/>
              <a:t>Distribución promedio 2026</a:t>
            </a:r>
          </a:p>
        </p:txBody>
      </p:sp>
      <p:graphicFrame>
        <p:nvGraphicFramePr>
          <p:cNvPr id="5" name="Gráfico 4">
            <a:extLst>
              <a:ext uri="{FF2B5EF4-FFF2-40B4-BE49-F238E27FC236}">
                <a16:creationId xmlns:a16="http://schemas.microsoft.com/office/drawing/2014/main" xmlns="" id="{C10EE7D9-C663-9D01-3C16-A7F18EE6E9AF}"/>
              </a:ext>
            </a:extLst>
          </p:cNvPr>
          <p:cNvGraphicFramePr>
            <a:graphicFrameLocks/>
          </p:cNvGraphicFramePr>
          <p:nvPr>
            <p:extLst>
              <p:ext uri="{D42A27DB-BD31-4B8C-83A1-F6EECF244321}">
                <p14:modId xmlns:p14="http://schemas.microsoft.com/office/powerpoint/2010/main" xmlns="" val="2666477276"/>
              </p:ext>
            </p:extLst>
          </p:nvPr>
        </p:nvGraphicFramePr>
        <p:xfrm>
          <a:off x="161528" y="2416106"/>
          <a:ext cx="7086600" cy="42223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áfico 6">
            <a:extLst>
              <a:ext uri="{FF2B5EF4-FFF2-40B4-BE49-F238E27FC236}">
                <a16:creationId xmlns:a16="http://schemas.microsoft.com/office/drawing/2014/main" xmlns="" id="{22A289C9-096F-ED63-993F-33CAA246D1B8}"/>
              </a:ext>
            </a:extLst>
          </p:cNvPr>
          <p:cNvGraphicFramePr>
            <a:graphicFrameLocks/>
          </p:cNvGraphicFramePr>
          <p:nvPr>
            <p:extLst>
              <p:ext uri="{D42A27DB-BD31-4B8C-83A1-F6EECF244321}">
                <p14:modId xmlns:p14="http://schemas.microsoft.com/office/powerpoint/2010/main" xmlns="" val="822397189"/>
              </p:ext>
            </p:extLst>
          </p:nvPr>
        </p:nvGraphicFramePr>
        <p:xfrm>
          <a:off x="7000672" y="3890409"/>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4177785960"/>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sp>
        <p:nvSpPr>
          <p:cNvPr id="8" name="7 CuadroTexto"/>
          <p:cNvSpPr txBox="1"/>
          <p:nvPr/>
        </p:nvSpPr>
        <p:spPr>
          <a:xfrm>
            <a:off x="1991544" y="1383159"/>
            <a:ext cx="3888432" cy="523220"/>
          </a:xfrm>
          <a:prstGeom prst="rect">
            <a:avLst/>
          </a:prstGeom>
          <a:noFill/>
        </p:spPr>
        <p:txBody>
          <a:bodyPr wrap="square" rtlCol="0">
            <a:spAutoFit/>
          </a:bodyPr>
          <a:lstStyle/>
          <a:p>
            <a:r>
              <a:rPr lang="es-CL" sz="1400" b="1" dirty="0">
                <a:solidFill>
                  <a:schemeClr val="tx2"/>
                </a:solidFill>
              </a:rPr>
              <a:t>Gastos del Condominio, periodo ene’25 a jun’26</a:t>
            </a:r>
          </a:p>
          <a:p>
            <a:r>
              <a:rPr lang="es-CL" sz="1400" dirty="0">
                <a:solidFill>
                  <a:schemeClr val="tx2"/>
                </a:solidFill>
              </a:rPr>
              <a:t>Cifras en pesos</a:t>
            </a:r>
          </a:p>
        </p:txBody>
      </p:sp>
      <p:sp>
        <p:nvSpPr>
          <p:cNvPr id="4" name="2 CuadroTexto">
            <a:extLst>
              <a:ext uri="{FF2B5EF4-FFF2-40B4-BE49-F238E27FC236}">
                <a16:creationId xmlns:a16="http://schemas.microsoft.com/office/drawing/2014/main" xmlns="" id="{413496FF-AF35-90D9-A806-1FC52D8C111A}"/>
              </a:ext>
            </a:extLst>
          </p:cNvPr>
          <p:cNvSpPr txBox="1"/>
          <p:nvPr/>
        </p:nvSpPr>
        <p:spPr>
          <a:xfrm>
            <a:off x="7898914" y="6241086"/>
            <a:ext cx="2737390" cy="276999"/>
          </a:xfrm>
          <a:prstGeom prst="rect">
            <a:avLst/>
          </a:prstGeom>
          <a:noFill/>
        </p:spPr>
        <p:txBody>
          <a:bodyPr wrap="square" rtlCol="0">
            <a:spAutoFit/>
          </a:bodyPr>
          <a:lstStyle/>
          <a:p>
            <a:r>
              <a:rPr lang="es-CL" sz="1200" b="1" dirty="0"/>
              <a:t>* No considera Fondo de Reserva</a:t>
            </a:r>
          </a:p>
        </p:txBody>
      </p:sp>
      <p:graphicFrame>
        <p:nvGraphicFramePr>
          <p:cNvPr id="3" name="3 Gráfico">
            <a:extLst>
              <a:ext uri="{FF2B5EF4-FFF2-40B4-BE49-F238E27FC236}">
                <a16:creationId xmlns:a16="http://schemas.microsoft.com/office/drawing/2014/main" xmlns="" id="{00000000-0008-0000-0000-000004000000}"/>
              </a:ext>
            </a:extLst>
          </p:cNvPr>
          <p:cNvGraphicFramePr>
            <a:graphicFrameLocks/>
          </p:cNvGraphicFramePr>
          <p:nvPr>
            <p:extLst>
              <p:ext uri="{D42A27DB-BD31-4B8C-83A1-F6EECF244321}">
                <p14:modId xmlns:p14="http://schemas.microsoft.com/office/powerpoint/2010/main" xmlns="" val="3468209770"/>
              </p:ext>
            </p:extLst>
          </p:nvPr>
        </p:nvGraphicFramePr>
        <p:xfrm>
          <a:off x="350197" y="2119150"/>
          <a:ext cx="11157624" cy="40287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70723402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2AF8585-4612-33F2-744A-BCB3934E1228}"/>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xmlns="" id="{39B3C5BE-5E50-1B72-2AFE-D0CD01A22569}"/>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sp>
        <p:nvSpPr>
          <p:cNvPr id="8" name="7 CuadroTexto">
            <a:extLst>
              <a:ext uri="{FF2B5EF4-FFF2-40B4-BE49-F238E27FC236}">
                <a16:creationId xmlns:a16="http://schemas.microsoft.com/office/drawing/2014/main" xmlns="" id="{41B2BE74-F246-2E44-FF2E-EC7B1CB16F25}"/>
              </a:ext>
            </a:extLst>
          </p:cNvPr>
          <p:cNvSpPr txBox="1"/>
          <p:nvPr/>
        </p:nvSpPr>
        <p:spPr>
          <a:xfrm>
            <a:off x="1991544" y="1383159"/>
            <a:ext cx="3888432" cy="523220"/>
          </a:xfrm>
          <a:prstGeom prst="rect">
            <a:avLst/>
          </a:prstGeom>
          <a:noFill/>
        </p:spPr>
        <p:txBody>
          <a:bodyPr wrap="square" rtlCol="0">
            <a:spAutoFit/>
          </a:bodyPr>
          <a:lstStyle/>
          <a:p>
            <a:r>
              <a:rPr lang="es-CL" sz="1400" b="1" dirty="0">
                <a:solidFill>
                  <a:schemeClr val="tx2"/>
                </a:solidFill>
              </a:rPr>
              <a:t>Gastos del Condominio, periodo ene’25 a jun’26</a:t>
            </a:r>
          </a:p>
          <a:p>
            <a:r>
              <a:rPr lang="es-CL" sz="1400" dirty="0">
                <a:solidFill>
                  <a:schemeClr val="tx2"/>
                </a:solidFill>
              </a:rPr>
              <a:t>Cifras en pesos</a:t>
            </a:r>
          </a:p>
        </p:txBody>
      </p:sp>
      <p:sp>
        <p:nvSpPr>
          <p:cNvPr id="5" name="2 CuadroTexto"/>
          <p:cNvSpPr txBox="1"/>
          <p:nvPr/>
        </p:nvSpPr>
        <p:spPr>
          <a:xfrm>
            <a:off x="7898914" y="6241086"/>
            <a:ext cx="2737390" cy="276999"/>
          </a:xfrm>
          <a:prstGeom prst="rect">
            <a:avLst/>
          </a:prstGeom>
          <a:noFill/>
        </p:spPr>
        <p:txBody>
          <a:bodyPr wrap="square" rtlCol="0">
            <a:spAutoFit/>
          </a:bodyPr>
          <a:lstStyle/>
          <a:p>
            <a:r>
              <a:rPr lang="es-CL" sz="1200" b="1" dirty="0"/>
              <a:t>* No considera Fondo de Reserva</a:t>
            </a:r>
          </a:p>
        </p:txBody>
      </p:sp>
      <p:graphicFrame>
        <p:nvGraphicFramePr>
          <p:cNvPr id="4" name="1 Gráfico">
            <a:extLst>
              <a:ext uri="{FF2B5EF4-FFF2-40B4-BE49-F238E27FC236}">
                <a16:creationId xmlns:a16="http://schemas.microsoft.com/office/drawing/2014/main" xmlns="" id="{00000000-0008-0000-0000-000002000000}"/>
              </a:ext>
            </a:extLst>
          </p:cNvPr>
          <p:cNvGraphicFramePr>
            <a:graphicFrameLocks/>
          </p:cNvGraphicFramePr>
          <p:nvPr>
            <p:extLst>
              <p:ext uri="{D42A27DB-BD31-4B8C-83A1-F6EECF244321}">
                <p14:modId xmlns:p14="http://schemas.microsoft.com/office/powerpoint/2010/main" xmlns="" val="1457407439"/>
              </p:ext>
            </p:extLst>
          </p:nvPr>
        </p:nvGraphicFramePr>
        <p:xfrm>
          <a:off x="394882" y="1898082"/>
          <a:ext cx="11151850" cy="41914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3951576525"/>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D6F387C-9977-FA95-89E5-6F89CAAECBB7}"/>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xmlns="" id="{3BEED484-FCFA-D978-0C47-160A921A21E4}"/>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sp>
        <p:nvSpPr>
          <p:cNvPr id="8" name="7 CuadroTexto">
            <a:extLst>
              <a:ext uri="{FF2B5EF4-FFF2-40B4-BE49-F238E27FC236}">
                <a16:creationId xmlns:a16="http://schemas.microsoft.com/office/drawing/2014/main" xmlns="" id="{0EA80743-ACCA-04E3-DE15-ADF5C2B8205A}"/>
              </a:ext>
            </a:extLst>
          </p:cNvPr>
          <p:cNvSpPr txBox="1"/>
          <p:nvPr/>
        </p:nvSpPr>
        <p:spPr>
          <a:xfrm>
            <a:off x="1991544" y="1383159"/>
            <a:ext cx="3888432" cy="523220"/>
          </a:xfrm>
          <a:prstGeom prst="rect">
            <a:avLst/>
          </a:prstGeom>
          <a:noFill/>
        </p:spPr>
        <p:txBody>
          <a:bodyPr wrap="square" rtlCol="0">
            <a:spAutoFit/>
          </a:bodyPr>
          <a:lstStyle/>
          <a:p>
            <a:r>
              <a:rPr lang="es-CL" sz="1400" b="1" dirty="0">
                <a:solidFill>
                  <a:schemeClr val="tx2"/>
                </a:solidFill>
              </a:rPr>
              <a:t>Gastos del Condominio, periodo ene’25 a jun’26</a:t>
            </a:r>
          </a:p>
          <a:p>
            <a:r>
              <a:rPr lang="es-CL" sz="1400" dirty="0">
                <a:solidFill>
                  <a:schemeClr val="tx2"/>
                </a:solidFill>
              </a:rPr>
              <a:t>Cifras en pesos</a:t>
            </a:r>
          </a:p>
        </p:txBody>
      </p:sp>
      <p:sp>
        <p:nvSpPr>
          <p:cNvPr id="5" name="2 CuadroTexto">
            <a:extLst>
              <a:ext uri="{FF2B5EF4-FFF2-40B4-BE49-F238E27FC236}">
                <a16:creationId xmlns:a16="http://schemas.microsoft.com/office/drawing/2014/main" xmlns="" id="{7D8C1862-DD2A-5C57-9F93-A85C384B7276}"/>
              </a:ext>
            </a:extLst>
          </p:cNvPr>
          <p:cNvSpPr txBox="1"/>
          <p:nvPr/>
        </p:nvSpPr>
        <p:spPr>
          <a:xfrm>
            <a:off x="7898914" y="6241086"/>
            <a:ext cx="2737390" cy="276999"/>
          </a:xfrm>
          <a:prstGeom prst="rect">
            <a:avLst/>
          </a:prstGeom>
          <a:noFill/>
        </p:spPr>
        <p:txBody>
          <a:bodyPr wrap="square" rtlCol="0">
            <a:spAutoFit/>
          </a:bodyPr>
          <a:lstStyle/>
          <a:p>
            <a:r>
              <a:rPr lang="es-CL" sz="1200" b="1" dirty="0"/>
              <a:t>* No considera Fondo de Reserva</a:t>
            </a:r>
          </a:p>
        </p:txBody>
      </p:sp>
      <p:graphicFrame>
        <p:nvGraphicFramePr>
          <p:cNvPr id="4" name="1 Gráfico">
            <a:extLst>
              <a:ext uri="{FF2B5EF4-FFF2-40B4-BE49-F238E27FC236}">
                <a16:creationId xmlns:a16="http://schemas.microsoft.com/office/drawing/2014/main" xmlns="" id="{561E35CE-2E9D-B873-3211-B413942E7F65}"/>
              </a:ext>
            </a:extLst>
          </p:cNvPr>
          <p:cNvGraphicFramePr>
            <a:graphicFrameLocks/>
          </p:cNvGraphicFramePr>
          <p:nvPr/>
        </p:nvGraphicFramePr>
        <p:xfrm>
          <a:off x="394882" y="1898082"/>
          <a:ext cx="11151850" cy="4191433"/>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ángulo: esquinas redondeadas 5">
            <a:extLst>
              <a:ext uri="{FF2B5EF4-FFF2-40B4-BE49-F238E27FC236}">
                <a16:creationId xmlns:a16="http://schemas.microsoft.com/office/drawing/2014/main" xmlns="" id="{6F7D1FF2-C7B8-68A3-2EC2-748595E759EB}"/>
              </a:ext>
            </a:extLst>
          </p:cNvPr>
          <p:cNvSpPr/>
          <p:nvPr/>
        </p:nvSpPr>
        <p:spPr>
          <a:xfrm>
            <a:off x="1498060" y="2547024"/>
            <a:ext cx="2091446" cy="946826"/>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9" name="CuadroTexto 8">
            <a:extLst>
              <a:ext uri="{FF2B5EF4-FFF2-40B4-BE49-F238E27FC236}">
                <a16:creationId xmlns:a16="http://schemas.microsoft.com/office/drawing/2014/main" xmlns="" id="{71C7042F-F94D-8415-B863-3121D6B37005}"/>
              </a:ext>
            </a:extLst>
          </p:cNvPr>
          <p:cNvSpPr txBox="1"/>
          <p:nvPr/>
        </p:nvSpPr>
        <p:spPr>
          <a:xfrm>
            <a:off x="8724652" y="1848415"/>
            <a:ext cx="2468112" cy="338554"/>
          </a:xfrm>
          <a:prstGeom prst="rect">
            <a:avLst/>
          </a:prstGeom>
          <a:noFill/>
        </p:spPr>
        <p:txBody>
          <a:bodyPr wrap="none" rtlCol="0">
            <a:spAutoFit/>
          </a:bodyPr>
          <a:lstStyle/>
          <a:p>
            <a:r>
              <a:rPr lang="es-CL" sz="1600" dirty="0"/>
              <a:t>Aumento consumo de agua</a:t>
            </a:r>
          </a:p>
        </p:txBody>
      </p:sp>
      <p:sp>
        <p:nvSpPr>
          <p:cNvPr id="13" name="Rectángulo: esquinas redondeadas 12">
            <a:extLst>
              <a:ext uri="{FF2B5EF4-FFF2-40B4-BE49-F238E27FC236}">
                <a16:creationId xmlns:a16="http://schemas.microsoft.com/office/drawing/2014/main" xmlns="" id="{59EEFAF2-3574-280B-03B3-D15FF2783FA6}"/>
              </a:ext>
            </a:extLst>
          </p:cNvPr>
          <p:cNvSpPr/>
          <p:nvPr/>
        </p:nvSpPr>
        <p:spPr>
          <a:xfrm>
            <a:off x="7519481" y="2786973"/>
            <a:ext cx="2772383" cy="706877"/>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xmlns="" val="1814280678"/>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xmlns="" id="{C5BA0F3B-B029-7945-A035-3BAA4586A76B}"/>
              </a:ext>
            </a:extLst>
          </p:cNvPr>
          <p:cNvSpPr txBox="1">
            <a:spLocks/>
          </p:cNvSpPr>
          <p:nvPr/>
        </p:nvSpPr>
        <p:spPr>
          <a:xfrm>
            <a:off x="838200" y="365125"/>
            <a:ext cx="8969679"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CL" sz="4400" b="0" i="0" u="none" strike="noStrike" kern="1200" cap="none" spc="0" normalizeH="0" baseline="0" noProof="0">
                <a:ln>
                  <a:noFill/>
                </a:ln>
                <a:solidFill>
                  <a:srgbClr val="C00000"/>
                </a:solidFill>
                <a:effectLst/>
                <a:uLnTx/>
                <a:uFillTx/>
                <a:latin typeface="+mj-lt"/>
                <a:ea typeface="+mj-ea"/>
                <a:cs typeface="+mj-cs"/>
              </a:rPr>
              <a:t>Agenda</a:t>
            </a:r>
            <a:endParaRPr kumimoji="0" lang="es-CL" sz="4400" b="0" i="0" u="none" strike="noStrike" kern="1200" cap="none" spc="0" normalizeH="0" baseline="0" noProof="0" dirty="0">
              <a:ln>
                <a:noFill/>
              </a:ln>
              <a:solidFill>
                <a:srgbClr val="C00000"/>
              </a:solidFill>
              <a:effectLst/>
              <a:uLnTx/>
              <a:uFillTx/>
              <a:latin typeface="+mj-lt"/>
              <a:ea typeface="+mj-ea"/>
              <a:cs typeface="+mj-cs"/>
            </a:endParaRPr>
          </a:p>
        </p:txBody>
      </p:sp>
      <p:sp>
        <p:nvSpPr>
          <p:cNvPr id="4" name="4 Marcador de contenido"/>
          <p:cNvSpPr>
            <a:spLocks noGrp="1"/>
          </p:cNvSpPr>
          <p:nvPr>
            <p:ph idx="1"/>
          </p:nvPr>
        </p:nvSpPr>
        <p:spPr>
          <a:xfrm>
            <a:off x="838200" y="1825625"/>
            <a:ext cx="6755296" cy="4351338"/>
          </a:xfrm>
        </p:spPr>
        <p:txBody>
          <a:bodyPr>
            <a:normAutofit/>
          </a:bodyPr>
          <a:lstStyle/>
          <a:p>
            <a:r>
              <a:rPr lang="es-ES" sz="2400" dirty="0"/>
              <a:t>Gestión operativa</a:t>
            </a:r>
          </a:p>
          <a:p>
            <a:pPr>
              <a:buNone/>
            </a:pPr>
            <a:endParaRPr lang="es-ES" sz="2400" dirty="0"/>
          </a:p>
          <a:p>
            <a:r>
              <a:rPr lang="es-ES" sz="2400" dirty="0"/>
              <a:t>Rendición de cuentas y situación financiera</a:t>
            </a:r>
          </a:p>
          <a:p>
            <a:pPr>
              <a:buNone/>
            </a:pPr>
            <a:endParaRPr lang="es-ES" sz="2400" dirty="0"/>
          </a:p>
          <a:p>
            <a:r>
              <a:rPr lang="es-ES" sz="2400" dirty="0"/>
              <a:t>Gestión de morosidad</a:t>
            </a:r>
          </a:p>
          <a:p>
            <a:pPr>
              <a:buNone/>
            </a:pPr>
            <a:endParaRPr lang="es-ES" sz="2400" dirty="0"/>
          </a:p>
          <a:p>
            <a:r>
              <a:rPr lang="es-ES" sz="2400" dirty="0"/>
              <a:t>Elección de Comité de Administración</a:t>
            </a:r>
          </a:p>
          <a:p>
            <a:pPr>
              <a:buNone/>
            </a:pPr>
            <a:endParaRPr lang="es-ES" sz="2400" dirty="0"/>
          </a:p>
          <a:p>
            <a:r>
              <a:rPr lang="es-ES" sz="2400" dirty="0"/>
              <a:t>Otros</a:t>
            </a:r>
          </a:p>
          <a:p>
            <a:endParaRPr lang="es-ES" dirty="0"/>
          </a:p>
        </p:txBody>
      </p:sp>
      <p:pic>
        <p:nvPicPr>
          <p:cNvPr id="5" name="4 Imagen" descr="agenda.jpg"/>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7088029" y="1316072"/>
            <a:ext cx="4644567" cy="4644567"/>
          </a:xfrm>
          <a:prstGeom prst="rect">
            <a:avLst/>
          </a:prstGeom>
        </p:spPr>
      </p:pic>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C266CD4-C100-390C-FAFD-0E12DB1367F2}"/>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xmlns="" id="{FC1ADE7D-1B9F-0718-6A34-F3EFF87C5C7B}"/>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sp>
        <p:nvSpPr>
          <p:cNvPr id="8" name="7 CuadroTexto">
            <a:extLst>
              <a:ext uri="{FF2B5EF4-FFF2-40B4-BE49-F238E27FC236}">
                <a16:creationId xmlns:a16="http://schemas.microsoft.com/office/drawing/2014/main" xmlns="" id="{94917D4C-BCBC-1331-B3C9-9DC65FD2FD1E}"/>
              </a:ext>
            </a:extLst>
          </p:cNvPr>
          <p:cNvSpPr txBox="1"/>
          <p:nvPr/>
        </p:nvSpPr>
        <p:spPr>
          <a:xfrm>
            <a:off x="1991544" y="1383159"/>
            <a:ext cx="3888432" cy="523220"/>
          </a:xfrm>
          <a:prstGeom prst="rect">
            <a:avLst/>
          </a:prstGeom>
          <a:noFill/>
        </p:spPr>
        <p:txBody>
          <a:bodyPr wrap="square" rtlCol="0">
            <a:spAutoFit/>
          </a:bodyPr>
          <a:lstStyle/>
          <a:p>
            <a:r>
              <a:rPr lang="es-CL" sz="1400" b="1" dirty="0">
                <a:solidFill>
                  <a:schemeClr val="tx2"/>
                </a:solidFill>
              </a:rPr>
              <a:t>Gastos del Condominio, periodo ene’25 a jun’26</a:t>
            </a:r>
          </a:p>
          <a:p>
            <a:r>
              <a:rPr lang="es-CL" sz="1400" dirty="0">
                <a:solidFill>
                  <a:schemeClr val="tx2"/>
                </a:solidFill>
              </a:rPr>
              <a:t>Cifras en pesos</a:t>
            </a:r>
          </a:p>
        </p:txBody>
      </p:sp>
      <p:sp>
        <p:nvSpPr>
          <p:cNvPr id="5" name="2 CuadroTexto">
            <a:extLst>
              <a:ext uri="{FF2B5EF4-FFF2-40B4-BE49-F238E27FC236}">
                <a16:creationId xmlns:a16="http://schemas.microsoft.com/office/drawing/2014/main" xmlns="" id="{1459224A-773D-BEE4-6385-CCBEC9A43222}"/>
              </a:ext>
            </a:extLst>
          </p:cNvPr>
          <p:cNvSpPr txBox="1"/>
          <p:nvPr/>
        </p:nvSpPr>
        <p:spPr>
          <a:xfrm>
            <a:off x="7898914" y="6241086"/>
            <a:ext cx="2737390" cy="276999"/>
          </a:xfrm>
          <a:prstGeom prst="rect">
            <a:avLst/>
          </a:prstGeom>
          <a:noFill/>
        </p:spPr>
        <p:txBody>
          <a:bodyPr wrap="square" rtlCol="0">
            <a:spAutoFit/>
          </a:bodyPr>
          <a:lstStyle/>
          <a:p>
            <a:r>
              <a:rPr lang="es-CL" sz="1200" b="1" dirty="0"/>
              <a:t>* No considera Fondo de Reserva</a:t>
            </a:r>
          </a:p>
        </p:txBody>
      </p:sp>
      <p:graphicFrame>
        <p:nvGraphicFramePr>
          <p:cNvPr id="4" name="1 Gráfico">
            <a:extLst>
              <a:ext uri="{FF2B5EF4-FFF2-40B4-BE49-F238E27FC236}">
                <a16:creationId xmlns:a16="http://schemas.microsoft.com/office/drawing/2014/main" xmlns="" id="{1F8BEEC4-1E7C-75E7-D805-25F10669527D}"/>
              </a:ext>
            </a:extLst>
          </p:cNvPr>
          <p:cNvGraphicFramePr>
            <a:graphicFrameLocks/>
          </p:cNvGraphicFramePr>
          <p:nvPr/>
        </p:nvGraphicFramePr>
        <p:xfrm>
          <a:off x="394882" y="1898082"/>
          <a:ext cx="11151850" cy="4191433"/>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ángulo: esquinas redondeadas 5">
            <a:extLst>
              <a:ext uri="{FF2B5EF4-FFF2-40B4-BE49-F238E27FC236}">
                <a16:creationId xmlns:a16="http://schemas.microsoft.com/office/drawing/2014/main" xmlns="" id="{0C1F216E-783B-4BC3-7D88-96C8FA4F7440}"/>
              </a:ext>
            </a:extLst>
          </p:cNvPr>
          <p:cNvSpPr/>
          <p:nvPr/>
        </p:nvSpPr>
        <p:spPr>
          <a:xfrm>
            <a:off x="2581074" y="2970628"/>
            <a:ext cx="1553181" cy="998257"/>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9" name="CuadroTexto 8">
            <a:extLst>
              <a:ext uri="{FF2B5EF4-FFF2-40B4-BE49-F238E27FC236}">
                <a16:creationId xmlns:a16="http://schemas.microsoft.com/office/drawing/2014/main" xmlns="" id="{6B82A689-C54A-B6AD-2F07-5E4D9E248D6E}"/>
              </a:ext>
            </a:extLst>
          </p:cNvPr>
          <p:cNvSpPr txBox="1"/>
          <p:nvPr/>
        </p:nvSpPr>
        <p:spPr>
          <a:xfrm>
            <a:off x="8724652" y="1848415"/>
            <a:ext cx="1679691" cy="338554"/>
          </a:xfrm>
          <a:prstGeom prst="rect">
            <a:avLst/>
          </a:prstGeom>
          <a:noFill/>
        </p:spPr>
        <p:txBody>
          <a:bodyPr wrap="none" rtlCol="0">
            <a:spAutoFit/>
          </a:bodyPr>
          <a:lstStyle/>
          <a:p>
            <a:r>
              <a:rPr lang="es-CL" sz="1600" dirty="0"/>
              <a:t>Toldos x $690.200</a:t>
            </a:r>
          </a:p>
        </p:txBody>
      </p:sp>
    </p:spTree>
    <p:extLst>
      <p:ext uri="{BB962C8B-B14F-4D97-AF65-F5344CB8AC3E}">
        <p14:creationId xmlns:p14="http://schemas.microsoft.com/office/powerpoint/2010/main" xmlns="" val="2667941278"/>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A4BEDD9-A899-9378-0AA2-CC99B243FBC5}"/>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xmlns="" id="{0267BBF5-D726-6FB7-800A-887509F5F07E}"/>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sp>
        <p:nvSpPr>
          <p:cNvPr id="8" name="7 CuadroTexto">
            <a:extLst>
              <a:ext uri="{FF2B5EF4-FFF2-40B4-BE49-F238E27FC236}">
                <a16:creationId xmlns:a16="http://schemas.microsoft.com/office/drawing/2014/main" xmlns="" id="{0A59AE7A-058B-CA47-9C3C-D020BA5E00FC}"/>
              </a:ext>
            </a:extLst>
          </p:cNvPr>
          <p:cNvSpPr txBox="1"/>
          <p:nvPr/>
        </p:nvSpPr>
        <p:spPr>
          <a:xfrm>
            <a:off x="1991544" y="1383159"/>
            <a:ext cx="3888432" cy="523220"/>
          </a:xfrm>
          <a:prstGeom prst="rect">
            <a:avLst/>
          </a:prstGeom>
          <a:noFill/>
        </p:spPr>
        <p:txBody>
          <a:bodyPr wrap="square" rtlCol="0">
            <a:spAutoFit/>
          </a:bodyPr>
          <a:lstStyle/>
          <a:p>
            <a:r>
              <a:rPr lang="es-CL" sz="1400" b="1" dirty="0">
                <a:solidFill>
                  <a:schemeClr val="tx2"/>
                </a:solidFill>
              </a:rPr>
              <a:t>Gastos del Condominio, periodo ene’25 a jun’26</a:t>
            </a:r>
          </a:p>
          <a:p>
            <a:r>
              <a:rPr lang="es-CL" sz="1400" dirty="0">
                <a:solidFill>
                  <a:schemeClr val="tx2"/>
                </a:solidFill>
              </a:rPr>
              <a:t>Cifras en pesos</a:t>
            </a:r>
          </a:p>
        </p:txBody>
      </p:sp>
      <p:sp>
        <p:nvSpPr>
          <p:cNvPr id="5" name="2 CuadroTexto">
            <a:extLst>
              <a:ext uri="{FF2B5EF4-FFF2-40B4-BE49-F238E27FC236}">
                <a16:creationId xmlns:a16="http://schemas.microsoft.com/office/drawing/2014/main" xmlns="" id="{97F34F12-E31D-0C35-BD97-925B25E9C8A5}"/>
              </a:ext>
            </a:extLst>
          </p:cNvPr>
          <p:cNvSpPr txBox="1"/>
          <p:nvPr/>
        </p:nvSpPr>
        <p:spPr>
          <a:xfrm>
            <a:off x="7898914" y="6241086"/>
            <a:ext cx="2737390" cy="276999"/>
          </a:xfrm>
          <a:prstGeom prst="rect">
            <a:avLst/>
          </a:prstGeom>
          <a:noFill/>
        </p:spPr>
        <p:txBody>
          <a:bodyPr wrap="square" rtlCol="0">
            <a:spAutoFit/>
          </a:bodyPr>
          <a:lstStyle/>
          <a:p>
            <a:r>
              <a:rPr lang="es-CL" sz="1200" b="1" dirty="0"/>
              <a:t>* No considera Fondo de Reserva</a:t>
            </a:r>
          </a:p>
        </p:txBody>
      </p:sp>
      <p:graphicFrame>
        <p:nvGraphicFramePr>
          <p:cNvPr id="4" name="1 Gráfico">
            <a:extLst>
              <a:ext uri="{FF2B5EF4-FFF2-40B4-BE49-F238E27FC236}">
                <a16:creationId xmlns:a16="http://schemas.microsoft.com/office/drawing/2014/main" xmlns="" id="{5C2DDF90-C680-6BA9-132A-EC3EB0BF42EE}"/>
              </a:ext>
            </a:extLst>
          </p:cNvPr>
          <p:cNvGraphicFramePr>
            <a:graphicFrameLocks/>
          </p:cNvGraphicFramePr>
          <p:nvPr/>
        </p:nvGraphicFramePr>
        <p:xfrm>
          <a:off x="394882" y="1898082"/>
          <a:ext cx="11151850" cy="4191433"/>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ángulo: esquinas redondeadas 5">
            <a:extLst>
              <a:ext uri="{FF2B5EF4-FFF2-40B4-BE49-F238E27FC236}">
                <a16:creationId xmlns:a16="http://schemas.microsoft.com/office/drawing/2014/main" xmlns="" id="{034F73D4-ECDB-9522-229D-F308886C6A89}"/>
              </a:ext>
            </a:extLst>
          </p:cNvPr>
          <p:cNvSpPr/>
          <p:nvPr/>
        </p:nvSpPr>
        <p:spPr>
          <a:xfrm>
            <a:off x="3719210" y="3112851"/>
            <a:ext cx="1553181" cy="797668"/>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9" name="CuadroTexto 8">
            <a:extLst>
              <a:ext uri="{FF2B5EF4-FFF2-40B4-BE49-F238E27FC236}">
                <a16:creationId xmlns:a16="http://schemas.microsoft.com/office/drawing/2014/main" xmlns="" id="{0949008F-AAC8-8489-1B0C-F11FF652BCE3}"/>
              </a:ext>
            </a:extLst>
          </p:cNvPr>
          <p:cNvSpPr txBox="1"/>
          <p:nvPr/>
        </p:nvSpPr>
        <p:spPr>
          <a:xfrm>
            <a:off x="8724652" y="1848415"/>
            <a:ext cx="2696379" cy="338554"/>
          </a:xfrm>
          <a:prstGeom prst="rect">
            <a:avLst/>
          </a:prstGeom>
          <a:noFill/>
        </p:spPr>
        <p:txBody>
          <a:bodyPr wrap="none" rtlCol="0">
            <a:spAutoFit/>
          </a:bodyPr>
          <a:lstStyle/>
          <a:p>
            <a:r>
              <a:rPr lang="es-CL" sz="1600" dirty="0"/>
              <a:t>Reparación portón x $230.000</a:t>
            </a:r>
          </a:p>
        </p:txBody>
      </p:sp>
    </p:spTree>
    <p:extLst>
      <p:ext uri="{BB962C8B-B14F-4D97-AF65-F5344CB8AC3E}">
        <p14:creationId xmlns:p14="http://schemas.microsoft.com/office/powerpoint/2010/main" xmlns="" val="110069889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5B538FD-6161-0A4C-B4F8-37977DD21196}"/>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xmlns="" id="{E9F905BA-F67A-979C-08F9-5579BB2912DD}"/>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sp>
        <p:nvSpPr>
          <p:cNvPr id="8" name="7 CuadroTexto">
            <a:extLst>
              <a:ext uri="{FF2B5EF4-FFF2-40B4-BE49-F238E27FC236}">
                <a16:creationId xmlns:a16="http://schemas.microsoft.com/office/drawing/2014/main" xmlns="" id="{20877D5A-B907-76D8-F32F-3AA30AA090F1}"/>
              </a:ext>
            </a:extLst>
          </p:cNvPr>
          <p:cNvSpPr txBox="1"/>
          <p:nvPr/>
        </p:nvSpPr>
        <p:spPr>
          <a:xfrm>
            <a:off x="1991544" y="1383159"/>
            <a:ext cx="3888432" cy="523220"/>
          </a:xfrm>
          <a:prstGeom prst="rect">
            <a:avLst/>
          </a:prstGeom>
          <a:noFill/>
        </p:spPr>
        <p:txBody>
          <a:bodyPr wrap="square" rtlCol="0">
            <a:spAutoFit/>
          </a:bodyPr>
          <a:lstStyle/>
          <a:p>
            <a:r>
              <a:rPr lang="es-CL" sz="1400" b="1" dirty="0">
                <a:solidFill>
                  <a:schemeClr val="tx2"/>
                </a:solidFill>
              </a:rPr>
              <a:t>Gastos del Condominio, periodo ene’25 a jun’26</a:t>
            </a:r>
          </a:p>
          <a:p>
            <a:r>
              <a:rPr lang="es-CL" sz="1400" dirty="0">
                <a:solidFill>
                  <a:schemeClr val="tx2"/>
                </a:solidFill>
              </a:rPr>
              <a:t>Cifras en pesos</a:t>
            </a:r>
          </a:p>
        </p:txBody>
      </p:sp>
      <p:sp>
        <p:nvSpPr>
          <p:cNvPr id="5" name="2 CuadroTexto">
            <a:extLst>
              <a:ext uri="{FF2B5EF4-FFF2-40B4-BE49-F238E27FC236}">
                <a16:creationId xmlns:a16="http://schemas.microsoft.com/office/drawing/2014/main" xmlns="" id="{49B78B23-398B-A392-425D-30B0C69C232B}"/>
              </a:ext>
            </a:extLst>
          </p:cNvPr>
          <p:cNvSpPr txBox="1"/>
          <p:nvPr/>
        </p:nvSpPr>
        <p:spPr>
          <a:xfrm>
            <a:off x="7898914" y="6241086"/>
            <a:ext cx="2737390" cy="276999"/>
          </a:xfrm>
          <a:prstGeom prst="rect">
            <a:avLst/>
          </a:prstGeom>
          <a:noFill/>
        </p:spPr>
        <p:txBody>
          <a:bodyPr wrap="square" rtlCol="0">
            <a:spAutoFit/>
          </a:bodyPr>
          <a:lstStyle/>
          <a:p>
            <a:r>
              <a:rPr lang="es-CL" sz="1200" b="1" dirty="0"/>
              <a:t>* No considera Fondo de Reserva</a:t>
            </a:r>
          </a:p>
        </p:txBody>
      </p:sp>
      <p:graphicFrame>
        <p:nvGraphicFramePr>
          <p:cNvPr id="4" name="1 Gráfico">
            <a:extLst>
              <a:ext uri="{FF2B5EF4-FFF2-40B4-BE49-F238E27FC236}">
                <a16:creationId xmlns:a16="http://schemas.microsoft.com/office/drawing/2014/main" xmlns="" id="{FB612E50-254A-0ACE-3F5F-532B7E72C65E}"/>
              </a:ext>
            </a:extLst>
          </p:cNvPr>
          <p:cNvGraphicFramePr>
            <a:graphicFrameLocks/>
          </p:cNvGraphicFramePr>
          <p:nvPr/>
        </p:nvGraphicFramePr>
        <p:xfrm>
          <a:off x="394882" y="1898082"/>
          <a:ext cx="11151850" cy="4191433"/>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ángulo: esquinas redondeadas 5">
            <a:extLst>
              <a:ext uri="{FF2B5EF4-FFF2-40B4-BE49-F238E27FC236}">
                <a16:creationId xmlns:a16="http://schemas.microsoft.com/office/drawing/2014/main" xmlns="" id="{D81C68DD-C012-0B50-D6BC-7EFEC1F8FCA2}"/>
              </a:ext>
            </a:extLst>
          </p:cNvPr>
          <p:cNvSpPr/>
          <p:nvPr/>
        </p:nvSpPr>
        <p:spPr>
          <a:xfrm>
            <a:off x="3719210" y="3112851"/>
            <a:ext cx="424773" cy="797668"/>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9" name="CuadroTexto 8">
            <a:extLst>
              <a:ext uri="{FF2B5EF4-FFF2-40B4-BE49-F238E27FC236}">
                <a16:creationId xmlns:a16="http://schemas.microsoft.com/office/drawing/2014/main" xmlns="" id="{367DFA46-F85C-89E6-A482-7BEE3E911346}"/>
              </a:ext>
            </a:extLst>
          </p:cNvPr>
          <p:cNvSpPr txBox="1"/>
          <p:nvPr/>
        </p:nvSpPr>
        <p:spPr>
          <a:xfrm>
            <a:off x="8247997" y="1848415"/>
            <a:ext cx="3186706" cy="338554"/>
          </a:xfrm>
          <a:prstGeom prst="rect">
            <a:avLst/>
          </a:prstGeom>
          <a:noFill/>
        </p:spPr>
        <p:txBody>
          <a:bodyPr wrap="none" rtlCol="0">
            <a:spAutoFit/>
          </a:bodyPr>
          <a:lstStyle/>
          <a:p>
            <a:r>
              <a:rPr lang="es-CL" sz="1600" dirty="0"/>
              <a:t>Reparación fuga de agua x $510.000</a:t>
            </a:r>
          </a:p>
        </p:txBody>
      </p:sp>
      <p:sp>
        <p:nvSpPr>
          <p:cNvPr id="7" name="Rectángulo: esquinas redondeadas 6">
            <a:extLst>
              <a:ext uri="{FF2B5EF4-FFF2-40B4-BE49-F238E27FC236}">
                <a16:creationId xmlns:a16="http://schemas.microsoft.com/office/drawing/2014/main" xmlns="" id="{4CB4665F-8F54-BA72-D86D-5E4A63A229F3}"/>
              </a:ext>
            </a:extLst>
          </p:cNvPr>
          <p:cNvSpPr/>
          <p:nvPr/>
        </p:nvSpPr>
        <p:spPr>
          <a:xfrm>
            <a:off x="8142115" y="3148519"/>
            <a:ext cx="424773" cy="797668"/>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xmlns="" val="2329342648"/>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BA92B2D-4328-C7CA-933F-F5255E7EDD01}"/>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xmlns="" id="{8C7A241C-25A3-8401-12AE-149D9FD5877A}"/>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sp>
        <p:nvSpPr>
          <p:cNvPr id="8" name="7 CuadroTexto">
            <a:extLst>
              <a:ext uri="{FF2B5EF4-FFF2-40B4-BE49-F238E27FC236}">
                <a16:creationId xmlns:a16="http://schemas.microsoft.com/office/drawing/2014/main" xmlns="" id="{12BF11E3-38D0-6F23-5E07-B35C08C7249C}"/>
              </a:ext>
            </a:extLst>
          </p:cNvPr>
          <p:cNvSpPr txBox="1"/>
          <p:nvPr/>
        </p:nvSpPr>
        <p:spPr>
          <a:xfrm>
            <a:off x="1991544" y="1383159"/>
            <a:ext cx="3888432" cy="523220"/>
          </a:xfrm>
          <a:prstGeom prst="rect">
            <a:avLst/>
          </a:prstGeom>
          <a:noFill/>
        </p:spPr>
        <p:txBody>
          <a:bodyPr wrap="square" rtlCol="0">
            <a:spAutoFit/>
          </a:bodyPr>
          <a:lstStyle/>
          <a:p>
            <a:r>
              <a:rPr lang="es-CL" sz="1400" b="1" dirty="0">
                <a:solidFill>
                  <a:schemeClr val="tx2"/>
                </a:solidFill>
              </a:rPr>
              <a:t>Gastos del Condominio, periodo ene’25 a jun’26</a:t>
            </a:r>
          </a:p>
          <a:p>
            <a:r>
              <a:rPr lang="es-CL" sz="1400" dirty="0">
                <a:solidFill>
                  <a:schemeClr val="tx2"/>
                </a:solidFill>
              </a:rPr>
              <a:t>Cifras en pesos</a:t>
            </a:r>
          </a:p>
        </p:txBody>
      </p:sp>
      <p:sp>
        <p:nvSpPr>
          <p:cNvPr id="5" name="2 CuadroTexto">
            <a:extLst>
              <a:ext uri="{FF2B5EF4-FFF2-40B4-BE49-F238E27FC236}">
                <a16:creationId xmlns:a16="http://schemas.microsoft.com/office/drawing/2014/main" xmlns="" id="{74172969-BA89-9AD0-2246-9210A5244186}"/>
              </a:ext>
            </a:extLst>
          </p:cNvPr>
          <p:cNvSpPr txBox="1"/>
          <p:nvPr/>
        </p:nvSpPr>
        <p:spPr>
          <a:xfrm>
            <a:off x="7898914" y="6241086"/>
            <a:ext cx="2737390" cy="276999"/>
          </a:xfrm>
          <a:prstGeom prst="rect">
            <a:avLst/>
          </a:prstGeom>
          <a:noFill/>
        </p:spPr>
        <p:txBody>
          <a:bodyPr wrap="square" rtlCol="0">
            <a:spAutoFit/>
          </a:bodyPr>
          <a:lstStyle/>
          <a:p>
            <a:r>
              <a:rPr lang="es-CL" sz="1200" b="1" dirty="0"/>
              <a:t>* No considera Fondo de Reserva</a:t>
            </a:r>
          </a:p>
        </p:txBody>
      </p:sp>
      <p:graphicFrame>
        <p:nvGraphicFramePr>
          <p:cNvPr id="4" name="1 Gráfico">
            <a:extLst>
              <a:ext uri="{FF2B5EF4-FFF2-40B4-BE49-F238E27FC236}">
                <a16:creationId xmlns:a16="http://schemas.microsoft.com/office/drawing/2014/main" xmlns="" id="{5003D9B7-C8FA-AAEC-183E-24BBA608DF33}"/>
              </a:ext>
            </a:extLst>
          </p:cNvPr>
          <p:cNvGraphicFramePr>
            <a:graphicFrameLocks/>
          </p:cNvGraphicFramePr>
          <p:nvPr/>
        </p:nvGraphicFramePr>
        <p:xfrm>
          <a:off x="394882" y="1898082"/>
          <a:ext cx="11151850" cy="4191433"/>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a:extLst>
              <a:ext uri="{FF2B5EF4-FFF2-40B4-BE49-F238E27FC236}">
                <a16:creationId xmlns:a16="http://schemas.microsoft.com/office/drawing/2014/main" xmlns="" id="{A4BC9234-D936-A448-CA82-468855C33EEC}"/>
              </a:ext>
            </a:extLst>
          </p:cNvPr>
          <p:cNvSpPr txBox="1"/>
          <p:nvPr/>
        </p:nvSpPr>
        <p:spPr>
          <a:xfrm>
            <a:off x="8247997" y="1848415"/>
            <a:ext cx="2559932" cy="338554"/>
          </a:xfrm>
          <a:prstGeom prst="rect">
            <a:avLst/>
          </a:prstGeom>
          <a:noFill/>
        </p:spPr>
        <p:txBody>
          <a:bodyPr wrap="none" rtlCol="0">
            <a:spAutoFit/>
          </a:bodyPr>
          <a:lstStyle/>
          <a:p>
            <a:r>
              <a:rPr lang="es-CL" sz="1600" dirty="0"/>
              <a:t>Reparación CCTV x $476.000</a:t>
            </a:r>
          </a:p>
        </p:txBody>
      </p:sp>
      <p:sp>
        <p:nvSpPr>
          <p:cNvPr id="7" name="Rectángulo: esquinas redondeadas 6">
            <a:extLst>
              <a:ext uri="{FF2B5EF4-FFF2-40B4-BE49-F238E27FC236}">
                <a16:creationId xmlns:a16="http://schemas.microsoft.com/office/drawing/2014/main" xmlns="" id="{A6F099E1-9702-2493-4F03-1A8122094A1F}"/>
              </a:ext>
            </a:extLst>
          </p:cNvPr>
          <p:cNvSpPr/>
          <p:nvPr/>
        </p:nvSpPr>
        <p:spPr>
          <a:xfrm>
            <a:off x="10350294" y="3030166"/>
            <a:ext cx="424773" cy="797668"/>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xmlns="" val="1048429440"/>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1ABBD0F-05B0-BE79-FE74-8165D95823F4}"/>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xmlns="" id="{2D7E6696-A567-064B-A014-E6295C297F76}"/>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sp>
        <p:nvSpPr>
          <p:cNvPr id="8" name="7 CuadroTexto">
            <a:extLst>
              <a:ext uri="{FF2B5EF4-FFF2-40B4-BE49-F238E27FC236}">
                <a16:creationId xmlns:a16="http://schemas.microsoft.com/office/drawing/2014/main" xmlns="" id="{E6DC8F1F-E975-0649-FB99-9D2F4FBF7E0D}"/>
              </a:ext>
            </a:extLst>
          </p:cNvPr>
          <p:cNvSpPr txBox="1"/>
          <p:nvPr/>
        </p:nvSpPr>
        <p:spPr>
          <a:xfrm>
            <a:off x="1991544" y="1383159"/>
            <a:ext cx="3888432" cy="523220"/>
          </a:xfrm>
          <a:prstGeom prst="rect">
            <a:avLst/>
          </a:prstGeom>
          <a:noFill/>
        </p:spPr>
        <p:txBody>
          <a:bodyPr wrap="square" rtlCol="0">
            <a:spAutoFit/>
          </a:bodyPr>
          <a:lstStyle/>
          <a:p>
            <a:r>
              <a:rPr lang="es-CL" sz="1400" b="1" dirty="0">
                <a:solidFill>
                  <a:schemeClr val="tx2"/>
                </a:solidFill>
              </a:rPr>
              <a:t>Gastos del Condominio, periodo ene’25 a jun’26</a:t>
            </a:r>
          </a:p>
          <a:p>
            <a:r>
              <a:rPr lang="es-CL" sz="1400" dirty="0">
                <a:solidFill>
                  <a:schemeClr val="tx2"/>
                </a:solidFill>
              </a:rPr>
              <a:t>Cifras en pesos</a:t>
            </a:r>
          </a:p>
        </p:txBody>
      </p:sp>
      <p:sp>
        <p:nvSpPr>
          <p:cNvPr id="5" name="2 CuadroTexto">
            <a:extLst>
              <a:ext uri="{FF2B5EF4-FFF2-40B4-BE49-F238E27FC236}">
                <a16:creationId xmlns:a16="http://schemas.microsoft.com/office/drawing/2014/main" xmlns="" id="{A1A5D6D1-6D24-2172-6950-B95BB4D47DED}"/>
              </a:ext>
            </a:extLst>
          </p:cNvPr>
          <p:cNvSpPr txBox="1"/>
          <p:nvPr/>
        </p:nvSpPr>
        <p:spPr>
          <a:xfrm>
            <a:off x="7898914" y="6241086"/>
            <a:ext cx="2737390" cy="276999"/>
          </a:xfrm>
          <a:prstGeom prst="rect">
            <a:avLst/>
          </a:prstGeom>
          <a:noFill/>
        </p:spPr>
        <p:txBody>
          <a:bodyPr wrap="square" rtlCol="0">
            <a:spAutoFit/>
          </a:bodyPr>
          <a:lstStyle/>
          <a:p>
            <a:r>
              <a:rPr lang="es-CL" sz="1200" b="1" dirty="0"/>
              <a:t>* No considera Fondo de Reserva</a:t>
            </a:r>
          </a:p>
        </p:txBody>
      </p:sp>
      <p:graphicFrame>
        <p:nvGraphicFramePr>
          <p:cNvPr id="4" name="1 Gráfico">
            <a:extLst>
              <a:ext uri="{FF2B5EF4-FFF2-40B4-BE49-F238E27FC236}">
                <a16:creationId xmlns:a16="http://schemas.microsoft.com/office/drawing/2014/main" xmlns="" id="{45DD3601-82D9-A180-AEAA-ECE2CC3333E5}"/>
              </a:ext>
            </a:extLst>
          </p:cNvPr>
          <p:cNvGraphicFramePr>
            <a:graphicFrameLocks/>
          </p:cNvGraphicFramePr>
          <p:nvPr/>
        </p:nvGraphicFramePr>
        <p:xfrm>
          <a:off x="394882" y="1898082"/>
          <a:ext cx="11151850" cy="4191433"/>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a:extLst>
              <a:ext uri="{FF2B5EF4-FFF2-40B4-BE49-F238E27FC236}">
                <a16:creationId xmlns:a16="http://schemas.microsoft.com/office/drawing/2014/main" xmlns="" id="{5BB58CFF-1018-D9C3-4D13-ED4BCB70E049}"/>
              </a:ext>
            </a:extLst>
          </p:cNvPr>
          <p:cNvSpPr txBox="1"/>
          <p:nvPr/>
        </p:nvSpPr>
        <p:spPr>
          <a:xfrm>
            <a:off x="8247997" y="1848415"/>
            <a:ext cx="2909964" cy="338554"/>
          </a:xfrm>
          <a:prstGeom prst="rect">
            <a:avLst/>
          </a:prstGeom>
          <a:noFill/>
        </p:spPr>
        <p:txBody>
          <a:bodyPr wrap="none" rtlCol="0">
            <a:spAutoFit/>
          </a:bodyPr>
          <a:lstStyle/>
          <a:p>
            <a:r>
              <a:rPr lang="es-CL" sz="1600" dirty="0"/>
              <a:t>Reparación luminaria x $880.000</a:t>
            </a:r>
          </a:p>
        </p:txBody>
      </p:sp>
      <p:sp>
        <p:nvSpPr>
          <p:cNvPr id="7" name="Rectángulo: esquinas redondeadas 6">
            <a:extLst>
              <a:ext uri="{FF2B5EF4-FFF2-40B4-BE49-F238E27FC236}">
                <a16:creationId xmlns:a16="http://schemas.microsoft.com/office/drawing/2014/main" xmlns="" id="{FB0DADC7-69E8-FC4C-D3D6-65738E574208}"/>
              </a:ext>
            </a:extLst>
          </p:cNvPr>
          <p:cNvSpPr/>
          <p:nvPr/>
        </p:nvSpPr>
        <p:spPr>
          <a:xfrm>
            <a:off x="10350294" y="3030166"/>
            <a:ext cx="424773" cy="797668"/>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Rectángulo: esquinas redondeadas 5">
            <a:extLst>
              <a:ext uri="{FF2B5EF4-FFF2-40B4-BE49-F238E27FC236}">
                <a16:creationId xmlns:a16="http://schemas.microsoft.com/office/drawing/2014/main" xmlns="" id="{3473A684-B808-30D3-241A-37D9889B698C}"/>
              </a:ext>
            </a:extLst>
          </p:cNvPr>
          <p:cNvSpPr/>
          <p:nvPr/>
        </p:nvSpPr>
        <p:spPr>
          <a:xfrm>
            <a:off x="9278206" y="3124164"/>
            <a:ext cx="424773" cy="797668"/>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Rectángulo: esquinas redondeadas 10">
            <a:extLst>
              <a:ext uri="{FF2B5EF4-FFF2-40B4-BE49-F238E27FC236}">
                <a16:creationId xmlns:a16="http://schemas.microsoft.com/office/drawing/2014/main" xmlns="" id="{78A9F05A-D0E6-3226-8E83-D0280E0F3E3B}"/>
              </a:ext>
            </a:extLst>
          </p:cNvPr>
          <p:cNvSpPr/>
          <p:nvPr/>
        </p:nvSpPr>
        <p:spPr>
          <a:xfrm>
            <a:off x="7042835" y="3196130"/>
            <a:ext cx="424773" cy="797668"/>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xmlns="" val="4251934167"/>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FE6737D-6114-D0A2-A2FD-B6A1E9B1EE85}"/>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xmlns="" id="{AFE168D5-CAD1-F32A-4356-E8643B200CA7}"/>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sp>
        <p:nvSpPr>
          <p:cNvPr id="8" name="7 CuadroTexto">
            <a:extLst>
              <a:ext uri="{FF2B5EF4-FFF2-40B4-BE49-F238E27FC236}">
                <a16:creationId xmlns:a16="http://schemas.microsoft.com/office/drawing/2014/main" xmlns="" id="{5165B397-FFA5-01C5-64D2-185B5A111C01}"/>
              </a:ext>
            </a:extLst>
          </p:cNvPr>
          <p:cNvSpPr txBox="1"/>
          <p:nvPr/>
        </p:nvSpPr>
        <p:spPr>
          <a:xfrm>
            <a:off x="1991544" y="1383159"/>
            <a:ext cx="3888432" cy="523220"/>
          </a:xfrm>
          <a:prstGeom prst="rect">
            <a:avLst/>
          </a:prstGeom>
          <a:noFill/>
        </p:spPr>
        <p:txBody>
          <a:bodyPr wrap="square" rtlCol="0">
            <a:spAutoFit/>
          </a:bodyPr>
          <a:lstStyle/>
          <a:p>
            <a:r>
              <a:rPr lang="es-CL" sz="1400" b="1" dirty="0">
                <a:solidFill>
                  <a:schemeClr val="tx2"/>
                </a:solidFill>
              </a:rPr>
              <a:t>Gastos del Condominio, periodo ene’25 a jun’26</a:t>
            </a:r>
          </a:p>
          <a:p>
            <a:r>
              <a:rPr lang="es-CL" sz="1400" dirty="0">
                <a:solidFill>
                  <a:schemeClr val="tx2"/>
                </a:solidFill>
              </a:rPr>
              <a:t>Cifras en pesos</a:t>
            </a:r>
          </a:p>
        </p:txBody>
      </p:sp>
      <p:sp>
        <p:nvSpPr>
          <p:cNvPr id="5" name="2 CuadroTexto">
            <a:extLst>
              <a:ext uri="{FF2B5EF4-FFF2-40B4-BE49-F238E27FC236}">
                <a16:creationId xmlns:a16="http://schemas.microsoft.com/office/drawing/2014/main" xmlns="" id="{24D7FC80-7707-DD5E-EE73-C0F676CF752C}"/>
              </a:ext>
            </a:extLst>
          </p:cNvPr>
          <p:cNvSpPr txBox="1"/>
          <p:nvPr/>
        </p:nvSpPr>
        <p:spPr>
          <a:xfrm>
            <a:off x="7898914" y="6241086"/>
            <a:ext cx="2737390" cy="276999"/>
          </a:xfrm>
          <a:prstGeom prst="rect">
            <a:avLst/>
          </a:prstGeom>
          <a:noFill/>
        </p:spPr>
        <p:txBody>
          <a:bodyPr wrap="square" rtlCol="0">
            <a:spAutoFit/>
          </a:bodyPr>
          <a:lstStyle/>
          <a:p>
            <a:r>
              <a:rPr lang="es-CL" sz="1200" b="1" dirty="0"/>
              <a:t>* No considera Fondo de Reserva</a:t>
            </a:r>
          </a:p>
        </p:txBody>
      </p:sp>
      <p:graphicFrame>
        <p:nvGraphicFramePr>
          <p:cNvPr id="4" name="1 Gráfico">
            <a:extLst>
              <a:ext uri="{FF2B5EF4-FFF2-40B4-BE49-F238E27FC236}">
                <a16:creationId xmlns:a16="http://schemas.microsoft.com/office/drawing/2014/main" xmlns="" id="{5535A9B5-38EC-05F2-A376-20844082778B}"/>
              </a:ext>
            </a:extLst>
          </p:cNvPr>
          <p:cNvGraphicFramePr>
            <a:graphicFrameLocks/>
          </p:cNvGraphicFramePr>
          <p:nvPr/>
        </p:nvGraphicFramePr>
        <p:xfrm>
          <a:off x="394882" y="1898082"/>
          <a:ext cx="11151850" cy="4191433"/>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a:extLst>
              <a:ext uri="{FF2B5EF4-FFF2-40B4-BE49-F238E27FC236}">
                <a16:creationId xmlns:a16="http://schemas.microsoft.com/office/drawing/2014/main" xmlns="" id="{14EC1C5F-9332-95D5-7EDB-60AC8BCF45A9}"/>
              </a:ext>
            </a:extLst>
          </p:cNvPr>
          <p:cNvSpPr txBox="1"/>
          <p:nvPr/>
        </p:nvSpPr>
        <p:spPr>
          <a:xfrm>
            <a:off x="8247997" y="1848415"/>
            <a:ext cx="2563651" cy="338554"/>
          </a:xfrm>
          <a:prstGeom prst="rect">
            <a:avLst/>
          </a:prstGeom>
          <a:noFill/>
        </p:spPr>
        <p:txBody>
          <a:bodyPr wrap="none" rtlCol="0">
            <a:spAutoFit/>
          </a:bodyPr>
          <a:lstStyle/>
          <a:p>
            <a:r>
              <a:rPr lang="es-CL" sz="1600" dirty="0"/>
              <a:t>Trabajos portería x $340.000</a:t>
            </a:r>
          </a:p>
        </p:txBody>
      </p:sp>
      <p:sp>
        <p:nvSpPr>
          <p:cNvPr id="7" name="Rectángulo: esquinas redondeadas 6">
            <a:extLst>
              <a:ext uri="{FF2B5EF4-FFF2-40B4-BE49-F238E27FC236}">
                <a16:creationId xmlns:a16="http://schemas.microsoft.com/office/drawing/2014/main" xmlns="" id="{4CE3DD6F-FE37-5D1F-721B-AF29C7A11965}"/>
              </a:ext>
            </a:extLst>
          </p:cNvPr>
          <p:cNvSpPr/>
          <p:nvPr/>
        </p:nvSpPr>
        <p:spPr>
          <a:xfrm>
            <a:off x="9844455" y="3124164"/>
            <a:ext cx="424773" cy="797668"/>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xmlns="" val="4211764986"/>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44B3CCD-C259-A6C0-1213-4139DDEF7EFF}"/>
            </a:ext>
          </a:extLst>
        </p:cNvPr>
        <p:cNvGrpSpPr/>
        <p:nvPr/>
      </p:nvGrpSpPr>
      <p:grpSpPr>
        <a:xfrm>
          <a:off x="0" y="0"/>
          <a:ext cx="0" cy="0"/>
          <a:chOff x="0" y="0"/>
          <a:chExt cx="0" cy="0"/>
        </a:xfrm>
      </p:grpSpPr>
      <p:sp>
        <p:nvSpPr>
          <p:cNvPr id="2" name="1 Título">
            <a:extLst>
              <a:ext uri="{FF2B5EF4-FFF2-40B4-BE49-F238E27FC236}">
                <a16:creationId xmlns:a16="http://schemas.microsoft.com/office/drawing/2014/main" xmlns="" id="{9585EFDC-19CE-2DF4-BF83-CED1A39C9D4F}"/>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sp>
        <p:nvSpPr>
          <p:cNvPr id="8" name="7 CuadroTexto">
            <a:extLst>
              <a:ext uri="{FF2B5EF4-FFF2-40B4-BE49-F238E27FC236}">
                <a16:creationId xmlns:a16="http://schemas.microsoft.com/office/drawing/2014/main" xmlns="" id="{525FCC49-F4CC-AC55-0327-FA17CB81137A}"/>
              </a:ext>
            </a:extLst>
          </p:cNvPr>
          <p:cNvSpPr txBox="1"/>
          <p:nvPr/>
        </p:nvSpPr>
        <p:spPr>
          <a:xfrm>
            <a:off x="1991544" y="1383159"/>
            <a:ext cx="3888432" cy="523220"/>
          </a:xfrm>
          <a:prstGeom prst="rect">
            <a:avLst/>
          </a:prstGeom>
          <a:noFill/>
        </p:spPr>
        <p:txBody>
          <a:bodyPr wrap="square" rtlCol="0">
            <a:spAutoFit/>
          </a:bodyPr>
          <a:lstStyle/>
          <a:p>
            <a:r>
              <a:rPr lang="es-CL" sz="1400" b="1" dirty="0">
                <a:solidFill>
                  <a:schemeClr val="tx2"/>
                </a:solidFill>
              </a:rPr>
              <a:t>Gastos del Condominio, periodo ene’25 a jun’26</a:t>
            </a:r>
          </a:p>
          <a:p>
            <a:r>
              <a:rPr lang="es-CL" sz="1400" dirty="0">
                <a:solidFill>
                  <a:schemeClr val="tx2"/>
                </a:solidFill>
              </a:rPr>
              <a:t>Cifras en pesos</a:t>
            </a:r>
          </a:p>
        </p:txBody>
      </p:sp>
      <p:sp>
        <p:nvSpPr>
          <p:cNvPr id="5" name="2 CuadroTexto">
            <a:extLst>
              <a:ext uri="{FF2B5EF4-FFF2-40B4-BE49-F238E27FC236}">
                <a16:creationId xmlns:a16="http://schemas.microsoft.com/office/drawing/2014/main" xmlns="" id="{C5355C7D-C4D0-1863-B809-681E70B6FD8F}"/>
              </a:ext>
            </a:extLst>
          </p:cNvPr>
          <p:cNvSpPr txBox="1"/>
          <p:nvPr/>
        </p:nvSpPr>
        <p:spPr>
          <a:xfrm>
            <a:off x="7898914" y="6241086"/>
            <a:ext cx="2737390" cy="276999"/>
          </a:xfrm>
          <a:prstGeom prst="rect">
            <a:avLst/>
          </a:prstGeom>
          <a:noFill/>
        </p:spPr>
        <p:txBody>
          <a:bodyPr wrap="square" rtlCol="0">
            <a:spAutoFit/>
          </a:bodyPr>
          <a:lstStyle/>
          <a:p>
            <a:r>
              <a:rPr lang="es-CL" sz="1200" b="1" dirty="0"/>
              <a:t>* No considera Fondo de Reserva</a:t>
            </a:r>
          </a:p>
        </p:txBody>
      </p:sp>
      <p:graphicFrame>
        <p:nvGraphicFramePr>
          <p:cNvPr id="4" name="1 Gráfico">
            <a:extLst>
              <a:ext uri="{FF2B5EF4-FFF2-40B4-BE49-F238E27FC236}">
                <a16:creationId xmlns:a16="http://schemas.microsoft.com/office/drawing/2014/main" xmlns="" id="{BE329F26-5CD7-4B2C-21DF-DA9A973ACF6B}"/>
              </a:ext>
            </a:extLst>
          </p:cNvPr>
          <p:cNvGraphicFramePr>
            <a:graphicFrameLocks/>
          </p:cNvGraphicFramePr>
          <p:nvPr/>
        </p:nvGraphicFramePr>
        <p:xfrm>
          <a:off x="394882" y="1898082"/>
          <a:ext cx="11151850" cy="4191433"/>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a:extLst>
              <a:ext uri="{FF2B5EF4-FFF2-40B4-BE49-F238E27FC236}">
                <a16:creationId xmlns:a16="http://schemas.microsoft.com/office/drawing/2014/main" xmlns="" id="{FBF6D668-F75C-F5B1-EA7D-25AE23613AB5}"/>
              </a:ext>
            </a:extLst>
          </p:cNvPr>
          <p:cNvSpPr txBox="1"/>
          <p:nvPr/>
        </p:nvSpPr>
        <p:spPr>
          <a:xfrm>
            <a:off x="6528563" y="1775854"/>
            <a:ext cx="5018169" cy="338554"/>
          </a:xfrm>
          <a:prstGeom prst="rect">
            <a:avLst/>
          </a:prstGeom>
          <a:noFill/>
        </p:spPr>
        <p:txBody>
          <a:bodyPr wrap="none" rtlCol="0">
            <a:spAutoFit/>
          </a:bodyPr>
          <a:lstStyle/>
          <a:p>
            <a:r>
              <a:rPr lang="es-CL" sz="1600" dirty="0"/>
              <a:t>Instalación tótem (QR) x $3.129.168 (pendientes 5 cuotas)</a:t>
            </a:r>
          </a:p>
        </p:txBody>
      </p:sp>
      <p:sp>
        <p:nvSpPr>
          <p:cNvPr id="7" name="Rectángulo: esquinas redondeadas 6">
            <a:extLst>
              <a:ext uri="{FF2B5EF4-FFF2-40B4-BE49-F238E27FC236}">
                <a16:creationId xmlns:a16="http://schemas.microsoft.com/office/drawing/2014/main" xmlns="" id="{F2F6D2D5-F7A1-3087-1BB9-CBD6E9F3F74C}"/>
              </a:ext>
            </a:extLst>
          </p:cNvPr>
          <p:cNvSpPr/>
          <p:nvPr/>
        </p:nvSpPr>
        <p:spPr>
          <a:xfrm>
            <a:off x="10924224" y="3124164"/>
            <a:ext cx="424773" cy="797668"/>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xmlns="" val="554930517"/>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1991543" y="1383159"/>
            <a:ext cx="4686347" cy="523220"/>
          </a:xfrm>
          <a:prstGeom prst="rect">
            <a:avLst/>
          </a:prstGeom>
          <a:noFill/>
        </p:spPr>
        <p:txBody>
          <a:bodyPr wrap="square" rtlCol="0">
            <a:spAutoFit/>
          </a:bodyPr>
          <a:lstStyle/>
          <a:p>
            <a:r>
              <a:rPr lang="es-CL" sz="1400" b="1" dirty="0">
                <a:solidFill>
                  <a:schemeClr val="tx2"/>
                </a:solidFill>
              </a:rPr>
              <a:t>Gasto común promedio por unidad, periodo ene’24 a jun’26</a:t>
            </a:r>
          </a:p>
          <a:p>
            <a:r>
              <a:rPr lang="es-CL" sz="1400" dirty="0">
                <a:solidFill>
                  <a:schemeClr val="tx2"/>
                </a:solidFill>
              </a:rPr>
              <a:t>Cifras en pesos</a:t>
            </a:r>
          </a:p>
        </p:txBody>
      </p:sp>
      <p:sp>
        <p:nvSpPr>
          <p:cNvPr id="9" name="1 Título">
            <a:extLst>
              <a:ext uri="{FF2B5EF4-FFF2-40B4-BE49-F238E27FC236}">
                <a16:creationId xmlns:a16="http://schemas.microsoft.com/office/drawing/2014/main" xmlns="" id="{A01788E6-A176-430C-4687-BEC6BEBBF85B}"/>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Gasto Común</a:t>
            </a:r>
            <a:endParaRPr lang="es-CL" dirty="0"/>
          </a:p>
        </p:txBody>
      </p:sp>
      <p:graphicFrame>
        <p:nvGraphicFramePr>
          <p:cNvPr id="2" name="2 Gráfico">
            <a:extLst>
              <a:ext uri="{FF2B5EF4-FFF2-40B4-BE49-F238E27FC236}">
                <a16:creationId xmlns:a16="http://schemas.microsoft.com/office/drawing/2014/main" xmlns="" id="{00000000-0008-0000-0000-000003000000}"/>
              </a:ext>
            </a:extLst>
          </p:cNvPr>
          <p:cNvGraphicFramePr>
            <a:graphicFrameLocks/>
          </p:cNvGraphicFramePr>
          <p:nvPr>
            <p:extLst>
              <p:ext uri="{D42A27DB-BD31-4B8C-83A1-F6EECF244321}">
                <p14:modId xmlns:p14="http://schemas.microsoft.com/office/powerpoint/2010/main" xmlns="" val="2853909515"/>
              </p:ext>
            </p:extLst>
          </p:nvPr>
        </p:nvGraphicFramePr>
        <p:xfrm>
          <a:off x="447472" y="1944053"/>
          <a:ext cx="10865796" cy="37660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323691760"/>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1991544" y="1383159"/>
            <a:ext cx="3816424" cy="523220"/>
          </a:xfrm>
          <a:prstGeom prst="rect">
            <a:avLst/>
          </a:prstGeom>
          <a:noFill/>
        </p:spPr>
        <p:txBody>
          <a:bodyPr wrap="square" rtlCol="0">
            <a:spAutoFit/>
          </a:bodyPr>
          <a:lstStyle/>
          <a:p>
            <a:r>
              <a:rPr lang="es-CL" sz="1400" b="1" dirty="0">
                <a:solidFill>
                  <a:schemeClr val="tx2"/>
                </a:solidFill>
              </a:rPr>
              <a:t>Morosidad a jun’26</a:t>
            </a:r>
          </a:p>
          <a:p>
            <a:r>
              <a:rPr lang="es-CL" sz="1400" dirty="0">
                <a:solidFill>
                  <a:schemeClr val="tx2"/>
                </a:solidFill>
              </a:rPr>
              <a:t>Cifras en pesos</a:t>
            </a:r>
          </a:p>
        </p:txBody>
      </p:sp>
      <p:graphicFrame>
        <p:nvGraphicFramePr>
          <p:cNvPr id="5" name="Tabla 4"/>
          <p:cNvGraphicFramePr>
            <a:graphicFrameLocks noGrp="1"/>
          </p:cNvGraphicFramePr>
          <p:nvPr>
            <p:extLst>
              <p:ext uri="{D42A27DB-BD31-4B8C-83A1-F6EECF244321}">
                <p14:modId xmlns:p14="http://schemas.microsoft.com/office/powerpoint/2010/main" xmlns="" val="510385849"/>
              </p:ext>
            </p:extLst>
          </p:nvPr>
        </p:nvGraphicFramePr>
        <p:xfrm>
          <a:off x="2495601" y="2132854"/>
          <a:ext cx="6912767" cy="3060345"/>
        </p:xfrm>
        <a:graphic>
          <a:graphicData uri="http://schemas.openxmlformats.org/drawingml/2006/table">
            <a:tbl>
              <a:tblPr>
                <a:tableStyleId>{5940675A-B579-460E-94D1-54222C63F5DA}</a:tableStyleId>
              </a:tblPr>
              <a:tblGrid>
                <a:gridCol w="1878629">
                  <a:extLst>
                    <a:ext uri="{9D8B030D-6E8A-4147-A177-3AD203B41FA5}">
                      <a16:colId xmlns:a16="http://schemas.microsoft.com/office/drawing/2014/main" xmlns="" val="20000"/>
                    </a:ext>
                  </a:extLst>
                </a:gridCol>
                <a:gridCol w="1729827">
                  <a:extLst>
                    <a:ext uri="{9D8B030D-6E8A-4147-A177-3AD203B41FA5}">
                      <a16:colId xmlns:a16="http://schemas.microsoft.com/office/drawing/2014/main" xmlns="" val="20001"/>
                    </a:ext>
                  </a:extLst>
                </a:gridCol>
                <a:gridCol w="1673209">
                  <a:extLst>
                    <a:ext uri="{9D8B030D-6E8A-4147-A177-3AD203B41FA5}">
                      <a16:colId xmlns:a16="http://schemas.microsoft.com/office/drawing/2014/main" xmlns="" val="20002"/>
                    </a:ext>
                  </a:extLst>
                </a:gridCol>
                <a:gridCol w="1631102">
                  <a:extLst>
                    <a:ext uri="{9D8B030D-6E8A-4147-A177-3AD203B41FA5}">
                      <a16:colId xmlns:a16="http://schemas.microsoft.com/office/drawing/2014/main" xmlns="" val="20003"/>
                    </a:ext>
                  </a:extLst>
                </a:gridCol>
              </a:tblGrid>
              <a:tr h="612069">
                <a:tc>
                  <a:txBody>
                    <a:bodyPr/>
                    <a:lstStyle/>
                    <a:p>
                      <a:pPr algn="l" fontAlgn="b"/>
                      <a:endParaRPr lang="es-CL" sz="1600" b="0" i="0" u="none" strike="noStrike" dirty="0">
                        <a:solidFill>
                          <a:srgbClr val="000000"/>
                        </a:solidFill>
                        <a:effectLst/>
                        <a:latin typeface="+mn-lt"/>
                      </a:endParaRPr>
                    </a:p>
                  </a:txBody>
                  <a:tcPr marL="72000" marR="72000" marT="72000" marB="7200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s-CL" sz="1600" u="none" strike="noStrike" dirty="0">
                          <a:solidFill>
                            <a:schemeClr val="bg1"/>
                          </a:solidFill>
                          <a:effectLst/>
                          <a:latin typeface="+mn-lt"/>
                        </a:rPr>
                        <a:t>N° Casas</a:t>
                      </a:r>
                      <a:endParaRPr lang="es-CL" sz="1600" b="1" i="0" u="none" strike="noStrike" dirty="0">
                        <a:solidFill>
                          <a:schemeClr val="bg1"/>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fontAlgn="ctr"/>
                      <a:r>
                        <a:rPr lang="es-CL" sz="1600" u="none" strike="noStrike" dirty="0">
                          <a:solidFill>
                            <a:schemeClr val="bg1"/>
                          </a:solidFill>
                          <a:effectLst/>
                          <a:latin typeface="+mn-lt"/>
                        </a:rPr>
                        <a:t>Monto Adeudado</a:t>
                      </a:r>
                      <a:endParaRPr lang="es-CL" sz="1600" b="1" i="0" u="none" strike="noStrike" dirty="0">
                        <a:solidFill>
                          <a:schemeClr val="bg1"/>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fontAlgn="ctr"/>
                      <a:r>
                        <a:rPr lang="es-CL" sz="1600" u="none" strike="noStrike" dirty="0">
                          <a:solidFill>
                            <a:schemeClr val="bg1"/>
                          </a:solidFill>
                          <a:effectLst/>
                          <a:latin typeface="+mn-lt"/>
                        </a:rPr>
                        <a:t>Deuda Promedio</a:t>
                      </a:r>
                      <a:endParaRPr lang="es-CL" sz="1600" b="1" i="0" u="none" strike="noStrike" dirty="0">
                        <a:solidFill>
                          <a:schemeClr val="bg1"/>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xmlns="" val="10000"/>
                  </a:ext>
                </a:extLst>
              </a:tr>
              <a:tr h="612069">
                <a:tc>
                  <a:txBody>
                    <a:bodyPr/>
                    <a:lstStyle/>
                    <a:p>
                      <a:pPr algn="l" fontAlgn="b"/>
                      <a:r>
                        <a:rPr lang="es-CL" sz="1600" u="none" strike="noStrike" dirty="0">
                          <a:effectLst/>
                          <a:latin typeface="+mn-lt"/>
                        </a:rPr>
                        <a:t>Entre 1 - 2 meses</a:t>
                      </a:r>
                      <a:endParaRPr lang="es-CL" sz="1600" b="0" i="0" u="none" strike="noStrike" dirty="0">
                        <a:solidFill>
                          <a:srgbClr val="000000"/>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1600" b="0" i="0" u="none" strike="noStrike" dirty="0">
                          <a:solidFill>
                            <a:srgbClr val="000000"/>
                          </a:solidFill>
                          <a:effectLst/>
                          <a:latin typeface="+mn-lt"/>
                        </a:rPr>
                        <a:t>13</a:t>
                      </a:r>
                      <a:endParaRPr lang="es-CL" sz="1600" b="0" i="0" u="none" strike="noStrike" dirty="0">
                        <a:solidFill>
                          <a:srgbClr val="000000"/>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CL" sz="1600" u="none" strike="noStrike" dirty="0">
                          <a:effectLst/>
                          <a:latin typeface="+mn-lt"/>
                        </a:rPr>
                        <a:t>$3.509.623</a:t>
                      </a:r>
                      <a:endParaRPr lang="es-CL" sz="1600" b="0" i="0" u="none" strike="noStrike" dirty="0">
                        <a:solidFill>
                          <a:srgbClr val="000000"/>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CL" sz="1600" u="none" strike="noStrike" dirty="0">
                          <a:effectLst/>
                          <a:latin typeface="+mn-lt"/>
                        </a:rPr>
                        <a:t>$269.971</a:t>
                      </a:r>
                      <a:endParaRPr lang="es-CL" sz="1600" b="0" i="0" u="none" strike="noStrike" dirty="0">
                        <a:solidFill>
                          <a:srgbClr val="000000"/>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612069">
                <a:tc>
                  <a:txBody>
                    <a:bodyPr/>
                    <a:lstStyle/>
                    <a:p>
                      <a:pPr algn="l" fontAlgn="b"/>
                      <a:r>
                        <a:rPr lang="es-CL" sz="1600" u="none" strike="noStrike" dirty="0">
                          <a:effectLst/>
                          <a:latin typeface="+mn-lt"/>
                        </a:rPr>
                        <a:t>Entre 3 - 5 meses</a:t>
                      </a:r>
                      <a:endParaRPr lang="es-CL" sz="1600" b="0" i="0" u="none" strike="noStrike" dirty="0">
                        <a:solidFill>
                          <a:srgbClr val="000000"/>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1600" b="0" i="0" u="none" strike="noStrike" dirty="0">
                          <a:solidFill>
                            <a:srgbClr val="000000"/>
                          </a:solidFill>
                          <a:effectLst/>
                          <a:latin typeface="+mn-lt"/>
                        </a:rPr>
                        <a:t>5</a:t>
                      </a:r>
                      <a:endParaRPr lang="es-CL" sz="1600" b="0" i="0" u="none" strike="noStrike" dirty="0">
                        <a:solidFill>
                          <a:srgbClr val="000000"/>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CL" sz="1600" u="none" strike="noStrike" dirty="0">
                          <a:effectLst/>
                          <a:latin typeface="+mn-lt"/>
                        </a:rPr>
                        <a:t>$3.465.349</a:t>
                      </a:r>
                      <a:endParaRPr lang="es-CL" sz="1600" b="0" i="0" u="none" strike="noStrike" dirty="0">
                        <a:solidFill>
                          <a:srgbClr val="000000"/>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CL" sz="1600" b="0" i="0" u="none" strike="noStrike" dirty="0">
                          <a:solidFill>
                            <a:srgbClr val="000000"/>
                          </a:solidFill>
                          <a:effectLst/>
                          <a:latin typeface="+mn-lt"/>
                        </a:rPr>
                        <a:t>$693.070</a:t>
                      </a: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612069">
                <a:tc>
                  <a:txBody>
                    <a:bodyPr/>
                    <a:lstStyle/>
                    <a:p>
                      <a:pPr algn="l" fontAlgn="b"/>
                      <a:r>
                        <a:rPr lang="es-MX" sz="1600" b="0" i="0" u="none" strike="noStrike" dirty="0">
                          <a:solidFill>
                            <a:srgbClr val="000000"/>
                          </a:solidFill>
                          <a:effectLst/>
                          <a:latin typeface="+mn-lt"/>
                        </a:rPr>
                        <a:t>Mayor a 6 meses</a:t>
                      </a:r>
                      <a:endParaRPr lang="es-CL" sz="1600" b="0" i="0" u="none" strike="noStrike" dirty="0">
                        <a:solidFill>
                          <a:srgbClr val="000000"/>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CL" sz="1600" b="0" i="0" u="none" strike="noStrike" dirty="0">
                          <a:solidFill>
                            <a:srgbClr val="000000"/>
                          </a:solidFill>
                          <a:effectLst/>
                          <a:latin typeface="+mn-lt"/>
                        </a:rPr>
                        <a:t>8</a:t>
                      </a: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1600" b="0" i="0" u="none" strike="noStrike" dirty="0">
                          <a:solidFill>
                            <a:srgbClr val="000000"/>
                          </a:solidFill>
                          <a:effectLst/>
                          <a:latin typeface="+mn-lt"/>
                        </a:rPr>
                        <a:t>$42.405.330</a:t>
                      </a:r>
                      <a:endParaRPr lang="es-CL" sz="1600" b="0" i="0" u="none" strike="noStrike" dirty="0">
                        <a:solidFill>
                          <a:srgbClr val="000000"/>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1600" b="0" i="0" u="none" strike="noStrike" dirty="0">
                          <a:solidFill>
                            <a:srgbClr val="000000"/>
                          </a:solidFill>
                          <a:effectLst/>
                          <a:latin typeface="+mn-lt"/>
                        </a:rPr>
                        <a:t>$5.300.666</a:t>
                      </a:r>
                      <a:endParaRPr lang="es-CL" sz="1600" b="0" i="0" u="none" strike="noStrike" dirty="0">
                        <a:solidFill>
                          <a:srgbClr val="000000"/>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93443343"/>
                  </a:ext>
                </a:extLst>
              </a:tr>
              <a:tr h="612069">
                <a:tc>
                  <a:txBody>
                    <a:bodyPr/>
                    <a:lstStyle/>
                    <a:p>
                      <a:pPr algn="l" fontAlgn="b"/>
                      <a:endParaRPr lang="es-CL" sz="1600" b="0" i="0" u="none" strike="noStrike" dirty="0">
                        <a:solidFill>
                          <a:srgbClr val="000000"/>
                        </a:solidFill>
                        <a:effectLst/>
                        <a:latin typeface="+mn-lt"/>
                      </a:endParaRPr>
                    </a:p>
                  </a:txBody>
                  <a:tcPr marL="72000" marR="72000" marT="72000" marB="72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es-CL" sz="1600" b="1" i="0" u="none" strike="noStrike" dirty="0">
                          <a:solidFill>
                            <a:schemeClr val="bg1"/>
                          </a:solidFill>
                          <a:effectLst/>
                          <a:latin typeface="+mn-lt"/>
                        </a:rPr>
                        <a:t>26</a:t>
                      </a: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fontAlgn="b"/>
                      <a:r>
                        <a:rPr lang="es-CL" sz="1600" u="none" strike="noStrike" dirty="0">
                          <a:solidFill>
                            <a:schemeClr val="bg1"/>
                          </a:solidFill>
                          <a:effectLst/>
                          <a:latin typeface="+mn-lt"/>
                        </a:rPr>
                        <a:t>$49.380.302</a:t>
                      </a:r>
                      <a:endParaRPr lang="es-CL" sz="1600" b="1" i="0" u="none" strike="noStrike" dirty="0">
                        <a:solidFill>
                          <a:schemeClr val="bg1"/>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pPr algn="ctr" fontAlgn="b"/>
                      <a:endParaRPr lang="es-CL" sz="1600" b="0" i="0" u="none" strike="noStrike" dirty="0">
                        <a:solidFill>
                          <a:srgbClr val="000000"/>
                        </a:solidFill>
                        <a:effectLst/>
                        <a:latin typeface="+mn-lt"/>
                      </a:endParaRPr>
                    </a:p>
                  </a:txBody>
                  <a:tcPr marL="72000" marR="72000" marT="72000" marB="72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bl>
          </a:graphicData>
        </a:graphic>
      </p:graphicFrame>
      <p:sp>
        <p:nvSpPr>
          <p:cNvPr id="8" name="1 Título">
            <a:extLst>
              <a:ext uri="{FF2B5EF4-FFF2-40B4-BE49-F238E27FC236}">
                <a16:creationId xmlns:a16="http://schemas.microsoft.com/office/drawing/2014/main" xmlns="" id="{F5809893-8E96-AD69-3052-AA9B1D99A08A}"/>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Morosidad</a:t>
            </a:r>
            <a:endParaRPr lang="es-CL" dirty="0"/>
          </a:p>
        </p:txBody>
      </p:sp>
    </p:spTree>
    <p:extLst>
      <p:ext uri="{BB962C8B-B14F-4D97-AF65-F5344CB8AC3E}">
        <p14:creationId xmlns:p14="http://schemas.microsoft.com/office/powerpoint/2010/main" xmlns="" val="530318946"/>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02FE8FA-3769-339A-E2B3-9415A9E58D11}"/>
            </a:ext>
          </a:extLst>
        </p:cNvPr>
        <p:cNvGrpSpPr/>
        <p:nvPr/>
      </p:nvGrpSpPr>
      <p:grpSpPr>
        <a:xfrm>
          <a:off x="0" y="0"/>
          <a:ext cx="0" cy="0"/>
          <a:chOff x="0" y="0"/>
          <a:chExt cx="0" cy="0"/>
        </a:xfrm>
      </p:grpSpPr>
      <p:sp>
        <p:nvSpPr>
          <p:cNvPr id="8" name="1 Título">
            <a:extLst>
              <a:ext uri="{FF2B5EF4-FFF2-40B4-BE49-F238E27FC236}">
                <a16:creationId xmlns:a16="http://schemas.microsoft.com/office/drawing/2014/main" xmlns="" id="{DCCCC70F-20B0-3231-9E91-6C4906B7FD48}"/>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Cobranza judicial</a:t>
            </a:r>
            <a:endParaRPr lang="es-CL" dirty="0"/>
          </a:p>
        </p:txBody>
      </p:sp>
      <p:graphicFrame>
        <p:nvGraphicFramePr>
          <p:cNvPr id="2" name="Tabla 1">
            <a:extLst>
              <a:ext uri="{FF2B5EF4-FFF2-40B4-BE49-F238E27FC236}">
                <a16:creationId xmlns:a16="http://schemas.microsoft.com/office/drawing/2014/main" xmlns="" id="{C777D821-BF93-B78E-866A-8DACCC3963C2}"/>
              </a:ext>
            </a:extLst>
          </p:cNvPr>
          <p:cNvGraphicFramePr>
            <a:graphicFrameLocks noGrp="1"/>
          </p:cNvGraphicFramePr>
          <p:nvPr>
            <p:extLst>
              <p:ext uri="{D42A27DB-BD31-4B8C-83A1-F6EECF244321}">
                <p14:modId xmlns:p14="http://schemas.microsoft.com/office/powerpoint/2010/main" xmlns="" val="100447524"/>
              </p:ext>
            </p:extLst>
          </p:nvPr>
        </p:nvGraphicFramePr>
        <p:xfrm>
          <a:off x="982493" y="2201369"/>
          <a:ext cx="10233497" cy="3524115"/>
        </p:xfrm>
        <a:graphic>
          <a:graphicData uri="http://schemas.openxmlformats.org/drawingml/2006/table">
            <a:tbl>
              <a:tblPr>
                <a:tableStyleId>{BC89EF96-8CEA-46FF-86C4-4CE0E7609802}</a:tableStyleId>
              </a:tblPr>
              <a:tblGrid>
                <a:gridCol w="1073750">
                  <a:extLst>
                    <a:ext uri="{9D8B030D-6E8A-4147-A177-3AD203B41FA5}">
                      <a16:colId xmlns:a16="http://schemas.microsoft.com/office/drawing/2014/main" xmlns="" val="4023091698"/>
                    </a:ext>
                  </a:extLst>
                </a:gridCol>
                <a:gridCol w="9159747">
                  <a:extLst>
                    <a:ext uri="{9D8B030D-6E8A-4147-A177-3AD203B41FA5}">
                      <a16:colId xmlns:a16="http://schemas.microsoft.com/office/drawing/2014/main" xmlns="" val="3878876862"/>
                    </a:ext>
                  </a:extLst>
                </a:gridCol>
              </a:tblGrid>
              <a:tr h="429292">
                <a:tc>
                  <a:txBody>
                    <a:bodyPr/>
                    <a:lstStyle/>
                    <a:p>
                      <a:pPr algn="ctr" fontAlgn="b">
                        <a:buNone/>
                      </a:pPr>
                      <a:r>
                        <a:rPr lang="es-CL" sz="1600" b="1" u="none" strike="noStrike" dirty="0">
                          <a:solidFill>
                            <a:schemeClr val="bg1"/>
                          </a:solidFill>
                          <a:effectLst/>
                        </a:rPr>
                        <a:t>Casa</a:t>
                      </a:r>
                      <a:endParaRPr lang="es-CL" sz="1600" b="1" i="0" u="none" strike="noStrike" dirty="0">
                        <a:solidFill>
                          <a:schemeClr val="bg1"/>
                        </a:solidFill>
                        <a:effectLst/>
                        <a:latin typeface="Calibri" panose="020F0502020204030204" pitchFamily="34" charset="0"/>
                      </a:endParaRPr>
                    </a:p>
                  </a:txBody>
                  <a:tcPr marL="36000" marR="36000" marT="36000" marB="36000" anchor="ctr">
                    <a:solidFill>
                      <a:schemeClr val="accent1">
                        <a:lumMod val="50000"/>
                      </a:schemeClr>
                    </a:solidFill>
                  </a:tcPr>
                </a:tc>
                <a:tc>
                  <a:txBody>
                    <a:bodyPr/>
                    <a:lstStyle/>
                    <a:p>
                      <a:pPr algn="ctr" fontAlgn="b">
                        <a:buNone/>
                      </a:pPr>
                      <a:r>
                        <a:rPr lang="es-CL" sz="1600" b="1" u="none" strike="noStrike" dirty="0">
                          <a:solidFill>
                            <a:schemeClr val="bg1"/>
                          </a:solidFill>
                          <a:effectLst/>
                        </a:rPr>
                        <a:t>Observación</a:t>
                      </a:r>
                      <a:endParaRPr lang="es-CL" sz="1600" b="1" i="0" u="none" strike="noStrike" dirty="0">
                        <a:solidFill>
                          <a:schemeClr val="bg1"/>
                        </a:solidFill>
                        <a:effectLst/>
                        <a:latin typeface="Calibri" panose="020F0502020204030204" pitchFamily="34" charset="0"/>
                      </a:endParaRPr>
                    </a:p>
                  </a:txBody>
                  <a:tcPr marL="36000" marR="36000" marT="36000" marB="36000" anchor="ctr">
                    <a:solidFill>
                      <a:schemeClr val="accent1">
                        <a:lumMod val="50000"/>
                      </a:schemeClr>
                    </a:solidFill>
                  </a:tcPr>
                </a:tc>
                <a:extLst>
                  <a:ext uri="{0D108BD9-81ED-4DB2-BD59-A6C34878D82A}">
                    <a16:rowId xmlns:a16="http://schemas.microsoft.com/office/drawing/2014/main" xmlns="" val="3377109282"/>
                  </a:ext>
                </a:extLst>
              </a:tr>
              <a:tr h="0">
                <a:tc>
                  <a:txBody>
                    <a:bodyPr/>
                    <a:lstStyle/>
                    <a:p>
                      <a:pPr algn="ctr" fontAlgn="b">
                        <a:buNone/>
                      </a:pPr>
                      <a:r>
                        <a:rPr lang="es-CL" sz="1400" u="none" strike="noStrike" dirty="0">
                          <a:effectLst/>
                        </a:rPr>
                        <a:t> </a:t>
                      </a:r>
                      <a:r>
                        <a:rPr lang="es-CL" sz="1400" u="none" strike="noStrike" dirty="0" smtClean="0">
                          <a:effectLst/>
                        </a:rPr>
                        <a:t>138</a:t>
                      </a:r>
                      <a:endParaRPr lang="es-CL" sz="1400" b="0" i="0" u="none" strike="noStrike" dirty="0">
                        <a:solidFill>
                          <a:srgbClr val="000000"/>
                        </a:solidFill>
                        <a:effectLst/>
                        <a:latin typeface="Calibri" panose="020F0502020204030204" pitchFamily="34" charset="0"/>
                      </a:endParaRPr>
                    </a:p>
                  </a:txBody>
                  <a:tcPr marL="36000" marR="36000" marT="36000" marB="36000" anchor="ctr"/>
                </a:tc>
                <a:tc>
                  <a:txBody>
                    <a:bodyPr/>
                    <a:lstStyle/>
                    <a:p>
                      <a:pPr algn="l" fontAlgn="b">
                        <a:buNone/>
                      </a:pPr>
                      <a:r>
                        <a:rPr lang="es-CL" sz="1400" u="none" strike="noStrike" dirty="0">
                          <a:effectLst/>
                        </a:rPr>
                        <a:t>Se realizó el embargo de bienes muebles con apoyo de Fuerza Pública.</a:t>
                      </a:r>
                      <a:br>
                        <a:rPr lang="es-CL" sz="1400" u="none" strike="noStrike" dirty="0">
                          <a:effectLst/>
                        </a:rPr>
                      </a:br>
                      <a:r>
                        <a:rPr lang="es-CL" sz="1400" u="none" strike="noStrike" dirty="0">
                          <a:effectLst/>
                        </a:rPr>
                        <a:t>Los bienes embargados presentaron un bajo valor comercial. </a:t>
                      </a:r>
                      <a:br>
                        <a:rPr lang="es-CL" sz="1400" u="none" strike="noStrike" dirty="0">
                          <a:effectLst/>
                        </a:rPr>
                      </a:br>
                      <a:r>
                        <a:rPr lang="es-CL" sz="1400" u="none" strike="noStrike" dirty="0">
                          <a:effectLst/>
                        </a:rPr>
                        <a:t>La solicitud de ampliación del embargo al inmueble fue rechazada por el tribunal por considerarla desproporcionada.</a:t>
                      </a:r>
                      <a:endParaRPr lang="es-CL" sz="1400" b="0" i="0" u="none" strike="noStrike" dirty="0">
                        <a:solidFill>
                          <a:srgbClr val="000000"/>
                        </a:solidFill>
                        <a:effectLst/>
                        <a:latin typeface="Calibri" panose="020F0502020204030204" pitchFamily="34" charset="0"/>
                      </a:endParaRPr>
                    </a:p>
                  </a:txBody>
                  <a:tcPr marL="36000" marR="36000" marT="36000" marB="36000" anchor="ctr"/>
                </a:tc>
                <a:extLst>
                  <a:ext uri="{0D108BD9-81ED-4DB2-BD59-A6C34878D82A}">
                    <a16:rowId xmlns:a16="http://schemas.microsoft.com/office/drawing/2014/main" xmlns="" val="3659627981"/>
                  </a:ext>
                </a:extLst>
              </a:tr>
              <a:tr h="0">
                <a:tc>
                  <a:txBody>
                    <a:bodyPr/>
                    <a:lstStyle/>
                    <a:p>
                      <a:pPr algn="ctr" fontAlgn="b">
                        <a:buNone/>
                      </a:pPr>
                      <a:r>
                        <a:rPr lang="es-CL" sz="1400" u="none" strike="noStrike" dirty="0">
                          <a:effectLst/>
                        </a:rPr>
                        <a:t> </a:t>
                      </a:r>
                      <a:r>
                        <a:rPr lang="es-CL" sz="1400" u="none" strike="noStrike" dirty="0" smtClean="0">
                          <a:effectLst/>
                        </a:rPr>
                        <a:t>120</a:t>
                      </a:r>
                      <a:endParaRPr lang="es-CL" sz="1400" b="0" i="0" u="none" strike="noStrike" dirty="0">
                        <a:solidFill>
                          <a:srgbClr val="000000"/>
                        </a:solidFill>
                        <a:effectLst/>
                        <a:latin typeface="Calibri" panose="020F0502020204030204" pitchFamily="34" charset="0"/>
                      </a:endParaRPr>
                    </a:p>
                  </a:txBody>
                  <a:tcPr marL="36000" marR="36000" marT="36000" marB="36000" anchor="ctr"/>
                </a:tc>
                <a:tc>
                  <a:txBody>
                    <a:bodyPr/>
                    <a:lstStyle/>
                    <a:p>
                      <a:pPr algn="l" fontAlgn="b">
                        <a:buNone/>
                      </a:pPr>
                      <a:r>
                        <a:rPr lang="es-CL" sz="1400" u="none" strike="noStrike" dirty="0">
                          <a:effectLst/>
                        </a:rPr>
                        <a:t>Se presenta demanda, pero tribunal solicitó antecedentes complementarios y mayor detalle de la deuda antes de continuar con la tramitación.</a:t>
                      </a:r>
                      <a:endParaRPr lang="es-CL" sz="1400" b="0" i="0" u="none" strike="noStrike" dirty="0">
                        <a:solidFill>
                          <a:srgbClr val="000000"/>
                        </a:solidFill>
                        <a:effectLst/>
                        <a:latin typeface="Calibri" panose="020F0502020204030204" pitchFamily="34" charset="0"/>
                      </a:endParaRPr>
                    </a:p>
                  </a:txBody>
                  <a:tcPr marL="36000" marR="36000" marT="36000" marB="36000" anchor="ctr"/>
                </a:tc>
                <a:extLst>
                  <a:ext uri="{0D108BD9-81ED-4DB2-BD59-A6C34878D82A}">
                    <a16:rowId xmlns:a16="http://schemas.microsoft.com/office/drawing/2014/main" xmlns="" val="959699285"/>
                  </a:ext>
                </a:extLst>
              </a:tr>
              <a:tr h="0">
                <a:tc>
                  <a:txBody>
                    <a:bodyPr/>
                    <a:lstStyle/>
                    <a:p>
                      <a:pPr algn="ctr" fontAlgn="b">
                        <a:buNone/>
                      </a:pPr>
                      <a:r>
                        <a:rPr lang="es-CL" sz="1400" u="none" strike="noStrike" dirty="0">
                          <a:effectLst/>
                        </a:rPr>
                        <a:t> </a:t>
                      </a:r>
                      <a:r>
                        <a:rPr lang="es-CL" sz="1400" u="none" strike="noStrike" dirty="0" smtClean="0">
                          <a:effectLst/>
                        </a:rPr>
                        <a:t>142</a:t>
                      </a:r>
                      <a:endParaRPr lang="es-CL" sz="1400" b="0" i="0" u="none" strike="noStrike" dirty="0">
                        <a:solidFill>
                          <a:srgbClr val="000000"/>
                        </a:solidFill>
                        <a:effectLst/>
                        <a:latin typeface="Calibri" panose="020F0502020204030204" pitchFamily="34" charset="0"/>
                      </a:endParaRPr>
                    </a:p>
                  </a:txBody>
                  <a:tcPr marL="36000" marR="36000" marT="36000" marB="36000" anchor="ctr"/>
                </a:tc>
                <a:tc>
                  <a:txBody>
                    <a:bodyPr/>
                    <a:lstStyle/>
                    <a:p>
                      <a:pPr algn="l" fontAlgn="b">
                        <a:buNone/>
                      </a:pPr>
                      <a:r>
                        <a:rPr lang="es-CL" sz="1400" u="none" strike="noStrike" dirty="0">
                          <a:effectLst/>
                        </a:rPr>
                        <a:t>Demanda ingresada y admitida a tramitación sin observaciones.</a:t>
                      </a:r>
                      <a:br>
                        <a:rPr lang="es-CL" sz="1400" u="none" strike="noStrike" dirty="0">
                          <a:effectLst/>
                        </a:rPr>
                      </a:br>
                      <a:r>
                        <a:rPr lang="es-CL" sz="1400" u="none" strike="noStrike" dirty="0">
                          <a:effectLst/>
                        </a:rPr>
                        <a:t>Actualmente se encuentra en etapa de notificación.</a:t>
                      </a:r>
                      <a:endParaRPr lang="es-CL" sz="1400" b="0" i="0" u="none" strike="noStrike" dirty="0">
                        <a:solidFill>
                          <a:srgbClr val="000000"/>
                        </a:solidFill>
                        <a:effectLst/>
                        <a:latin typeface="Calibri" panose="020F0502020204030204" pitchFamily="34" charset="0"/>
                      </a:endParaRPr>
                    </a:p>
                  </a:txBody>
                  <a:tcPr marL="36000" marR="36000" marT="36000" marB="36000" anchor="ctr"/>
                </a:tc>
                <a:extLst>
                  <a:ext uri="{0D108BD9-81ED-4DB2-BD59-A6C34878D82A}">
                    <a16:rowId xmlns:a16="http://schemas.microsoft.com/office/drawing/2014/main" xmlns="" val="519694254"/>
                  </a:ext>
                </a:extLst>
              </a:tr>
              <a:tr h="0">
                <a:tc>
                  <a:txBody>
                    <a:bodyPr/>
                    <a:lstStyle/>
                    <a:p>
                      <a:pPr algn="ctr" fontAlgn="b">
                        <a:buNone/>
                      </a:pPr>
                      <a:r>
                        <a:rPr lang="es-CL" sz="1400" u="none" strike="noStrike" dirty="0">
                          <a:effectLst/>
                        </a:rPr>
                        <a:t> </a:t>
                      </a:r>
                      <a:r>
                        <a:rPr lang="es-CL" sz="1400" u="none" strike="noStrike" dirty="0" smtClean="0">
                          <a:effectLst/>
                        </a:rPr>
                        <a:t>124</a:t>
                      </a:r>
                      <a:endParaRPr lang="es-CL" sz="1400" b="0" i="0" u="none" strike="noStrike" dirty="0">
                        <a:solidFill>
                          <a:srgbClr val="000000"/>
                        </a:solidFill>
                        <a:effectLst/>
                        <a:latin typeface="Calibri" panose="020F0502020204030204" pitchFamily="34" charset="0"/>
                      </a:endParaRPr>
                    </a:p>
                  </a:txBody>
                  <a:tcPr marL="36000" marR="36000" marT="36000" marB="36000" anchor="ctr"/>
                </a:tc>
                <a:tc>
                  <a:txBody>
                    <a:bodyPr/>
                    <a:lstStyle/>
                    <a:p>
                      <a:pPr algn="l" fontAlgn="b">
                        <a:buNone/>
                      </a:pPr>
                      <a:r>
                        <a:rPr lang="es-CL" sz="1400" u="none" strike="noStrike" dirty="0">
                          <a:effectLst/>
                        </a:rPr>
                        <a:t>Se realizó venta del inmueble.</a:t>
                      </a:r>
                      <a:br>
                        <a:rPr lang="es-CL" sz="1400" u="none" strike="noStrike" dirty="0">
                          <a:effectLst/>
                        </a:rPr>
                      </a:br>
                      <a:r>
                        <a:rPr lang="es-CL" sz="1400" u="none" strike="noStrike" dirty="0">
                          <a:effectLst/>
                        </a:rPr>
                        <a:t>Se encuentra en proceso la identificación del actual.</a:t>
                      </a:r>
                      <a:endParaRPr lang="es-CL" sz="1400" b="0" i="0" u="none" strike="noStrike" dirty="0">
                        <a:solidFill>
                          <a:srgbClr val="000000"/>
                        </a:solidFill>
                        <a:effectLst/>
                        <a:latin typeface="Calibri" panose="020F0502020204030204" pitchFamily="34" charset="0"/>
                      </a:endParaRPr>
                    </a:p>
                  </a:txBody>
                  <a:tcPr marL="36000" marR="36000" marT="36000" marB="36000" anchor="ctr"/>
                </a:tc>
                <a:extLst>
                  <a:ext uri="{0D108BD9-81ED-4DB2-BD59-A6C34878D82A}">
                    <a16:rowId xmlns:a16="http://schemas.microsoft.com/office/drawing/2014/main" xmlns="" val="519125650"/>
                  </a:ext>
                </a:extLst>
              </a:tr>
              <a:tr h="0">
                <a:tc>
                  <a:txBody>
                    <a:bodyPr/>
                    <a:lstStyle/>
                    <a:p>
                      <a:pPr algn="ctr" fontAlgn="b">
                        <a:buNone/>
                      </a:pPr>
                      <a:r>
                        <a:rPr lang="es-CL" sz="1400" u="none" strike="noStrike" dirty="0">
                          <a:effectLst/>
                        </a:rPr>
                        <a:t> </a:t>
                      </a:r>
                      <a:r>
                        <a:rPr lang="es-CL" sz="1400" u="none" strike="noStrike" dirty="0" smtClean="0">
                          <a:effectLst/>
                        </a:rPr>
                        <a:t>126</a:t>
                      </a:r>
                      <a:endParaRPr lang="es-CL" sz="1400" b="0" i="0" u="none" strike="noStrike" dirty="0">
                        <a:solidFill>
                          <a:srgbClr val="000000"/>
                        </a:solidFill>
                        <a:effectLst/>
                        <a:latin typeface="Calibri" panose="020F0502020204030204" pitchFamily="34" charset="0"/>
                      </a:endParaRPr>
                    </a:p>
                  </a:txBody>
                  <a:tcPr marL="36000" marR="36000" marT="36000" marB="36000" anchor="ctr"/>
                </a:tc>
                <a:tc>
                  <a:txBody>
                    <a:bodyPr/>
                    <a:lstStyle/>
                    <a:p>
                      <a:pPr algn="l" fontAlgn="b">
                        <a:buNone/>
                      </a:pPr>
                      <a:r>
                        <a:rPr lang="es-CL" sz="1400" u="none" strike="noStrike" dirty="0">
                          <a:effectLst/>
                        </a:rPr>
                        <a:t>Se realizó venta del inmueble.</a:t>
                      </a:r>
                      <a:br>
                        <a:rPr lang="es-CL" sz="1400" u="none" strike="noStrike" dirty="0">
                          <a:effectLst/>
                        </a:rPr>
                      </a:br>
                      <a:r>
                        <a:rPr lang="es-CL" sz="1400" u="none" strike="noStrike" dirty="0">
                          <a:effectLst/>
                        </a:rPr>
                        <a:t>Se encuentra en proceso la identificación del actual.</a:t>
                      </a:r>
                      <a:endParaRPr lang="es-CL" sz="1400" b="0" i="0" u="none" strike="noStrike" dirty="0">
                        <a:solidFill>
                          <a:srgbClr val="000000"/>
                        </a:solidFill>
                        <a:effectLst/>
                        <a:latin typeface="Calibri" panose="020F0502020204030204" pitchFamily="34" charset="0"/>
                      </a:endParaRPr>
                    </a:p>
                  </a:txBody>
                  <a:tcPr marL="36000" marR="36000" marT="36000" marB="36000" anchor="ctr"/>
                </a:tc>
                <a:extLst>
                  <a:ext uri="{0D108BD9-81ED-4DB2-BD59-A6C34878D82A}">
                    <a16:rowId xmlns:a16="http://schemas.microsoft.com/office/drawing/2014/main" xmlns="" val="398354763"/>
                  </a:ext>
                </a:extLst>
              </a:tr>
              <a:tr h="387863">
                <a:tc>
                  <a:txBody>
                    <a:bodyPr/>
                    <a:lstStyle/>
                    <a:p>
                      <a:pPr algn="ctr" fontAlgn="b">
                        <a:buNone/>
                      </a:pPr>
                      <a:r>
                        <a:rPr lang="es-CL" sz="1400" u="none" strike="noStrike" dirty="0">
                          <a:effectLst/>
                        </a:rPr>
                        <a:t> </a:t>
                      </a:r>
                      <a:r>
                        <a:rPr lang="es-CL" sz="1400" u="none" strike="noStrike" dirty="0" smtClean="0">
                          <a:effectLst/>
                        </a:rPr>
                        <a:t>125</a:t>
                      </a:r>
                      <a:endParaRPr lang="es-CL" sz="1400" b="0" i="0" u="none" strike="noStrike" dirty="0">
                        <a:solidFill>
                          <a:srgbClr val="000000"/>
                        </a:solidFill>
                        <a:effectLst/>
                        <a:latin typeface="Calibri" panose="020F0502020204030204" pitchFamily="34" charset="0"/>
                      </a:endParaRPr>
                    </a:p>
                  </a:txBody>
                  <a:tcPr marL="36000" marR="36000" marT="36000" marB="36000" anchor="ctr"/>
                </a:tc>
                <a:tc>
                  <a:txBody>
                    <a:bodyPr/>
                    <a:lstStyle/>
                    <a:p>
                      <a:pPr algn="l" fontAlgn="b">
                        <a:buNone/>
                      </a:pPr>
                      <a:r>
                        <a:rPr lang="es-CL" sz="1400" u="none" strike="noStrike" dirty="0">
                          <a:effectLst/>
                        </a:rPr>
                        <a:t>Esta en proceso de recopilación de información para presentar demanda</a:t>
                      </a:r>
                      <a:endParaRPr lang="es-CL" sz="1400" b="0" i="0" u="none" strike="noStrike" dirty="0">
                        <a:solidFill>
                          <a:srgbClr val="000000"/>
                        </a:solidFill>
                        <a:effectLst/>
                        <a:latin typeface="Calibri" panose="020F0502020204030204" pitchFamily="34" charset="0"/>
                      </a:endParaRPr>
                    </a:p>
                  </a:txBody>
                  <a:tcPr marL="36000" marR="36000" marT="36000" marB="36000" anchor="ctr"/>
                </a:tc>
                <a:extLst>
                  <a:ext uri="{0D108BD9-81ED-4DB2-BD59-A6C34878D82A}">
                    <a16:rowId xmlns:a16="http://schemas.microsoft.com/office/drawing/2014/main" xmlns="" val="368890907"/>
                  </a:ext>
                </a:extLst>
              </a:tr>
            </a:tbl>
          </a:graphicData>
        </a:graphic>
      </p:graphicFrame>
      <p:sp>
        <p:nvSpPr>
          <p:cNvPr id="3" name="CuadroTexto 2">
            <a:extLst>
              <a:ext uri="{FF2B5EF4-FFF2-40B4-BE49-F238E27FC236}">
                <a16:creationId xmlns:a16="http://schemas.microsoft.com/office/drawing/2014/main" xmlns="" id="{E1A43706-986F-99CB-F46D-D0478D59DD2B}"/>
              </a:ext>
            </a:extLst>
          </p:cNvPr>
          <p:cNvSpPr txBox="1"/>
          <p:nvPr/>
        </p:nvSpPr>
        <p:spPr>
          <a:xfrm>
            <a:off x="8409783" y="5835808"/>
            <a:ext cx="2933560" cy="369332"/>
          </a:xfrm>
          <a:prstGeom prst="rect">
            <a:avLst/>
          </a:prstGeom>
          <a:noFill/>
        </p:spPr>
        <p:txBody>
          <a:bodyPr wrap="none" rtlCol="0">
            <a:spAutoFit/>
          </a:bodyPr>
          <a:lstStyle/>
          <a:p>
            <a:r>
              <a:rPr lang="es-CL" dirty="0"/>
              <a:t>Deuda total de $38.158.718.-</a:t>
            </a:r>
          </a:p>
        </p:txBody>
      </p:sp>
    </p:spTree>
    <p:extLst>
      <p:ext uri="{BB962C8B-B14F-4D97-AF65-F5344CB8AC3E}">
        <p14:creationId xmlns:p14="http://schemas.microsoft.com/office/powerpoint/2010/main" xmlns="" val="114367315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Actividades Operacionales </a:t>
            </a:r>
            <a:br>
              <a:rPr lang="es-CL" dirty="0"/>
            </a:br>
            <a:r>
              <a:rPr lang="es-CL" sz="2400" dirty="0"/>
              <a:t>Administrativas</a:t>
            </a:r>
            <a:endParaRPr lang="es-CL" dirty="0"/>
          </a:p>
        </p:txBody>
      </p:sp>
      <p:sp>
        <p:nvSpPr>
          <p:cNvPr id="8" name="4 Marcador de contenido"/>
          <p:cNvSpPr>
            <a:spLocks noGrp="1"/>
          </p:cNvSpPr>
          <p:nvPr>
            <p:ph idx="1"/>
          </p:nvPr>
        </p:nvSpPr>
        <p:spPr>
          <a:xfrm>
            <a:off x="361122" y="2014330"/>
            <a:ext cx="10515600" cy="4351338"/>
          </a:xfrm>
        </p:spPr>
        <p:txBody>
          <a:bodyPr>
            <a:normAutofit/>
          </a:bodyPr>
          <a:lstStyle/>
          <a:p>
            <a:pPr marL="285750" indent="-285750"/>
            <a:r>
              <a:rPr lang="es-CL" sz="2400" dirty="0"/>
              <a:t>Póliza de seguros (responsabilidad civil, </a:t>
            </a:r>
          </a:p>
          <a:p>
            <a:pPr marL="285750" indent="-285750"/>
            <a:r>
              <a:rPr lang="es-CL" sz="2400" dirty="0"/>
              <a:t>incendio)</a:t>
            </a:r>
          </a:p>
          <a:p>
            <a:pPr marL="285750" indent="-285750">
              <a:buNone/>
            </a:pPr>
            <a:endParaRPr lang="es-CL" sz="2400" dirty="0"/>
          </a:p>
          <a:p>
            <a:pPr marL="285750" indent="-285750"/>
            <a:r>
              <a:rPr lang="es-CL" sz="2400" dirty="0"/>
              <a:t>Reuniones de levantamientos con empresa</a:t>
            </a:r>
          </a:p>
          <a:p>
            <a:pPr marL="285750" indent="-285750">
              <a:buNone/>
            </a:pPr>
            <a:r>
              <a:rPr lang="es-CL" sz="2400" dirty="0"/>
              <a:t>    de seguridad</a:t>
            </a:r>
          </a:p>
          <a:p>
            <a:pPr marL="285750" indent="-285750">
              <a:buNone/>
            </a:pPr>
            <a:endParaRPr lang="es-CL" sz="2400" dirty="0"/>
          </a:p>
          <a:p>
            <a:pPr marL="285750" indent="-285750"/>
            <a:r>
              <a:rPr lang="es-CL" sz="2400" dirty="0"/>
              <a:t>Sello verde</a:t>
            </a:r>
          </a:p>
          <a:p>
            <a:pPr marL="285750" indent="-285750">
              <a:buNone/>
            </a:pPr>
            <a:endParaRPr lang="es-CL" sz="2400" dirty="0"/>
          </a:p>
          <a:p>
            <a:pPr marL="285750" indent="-285750"/>
            <a:r>
              <a:rPr lang="es-CL" sz="2400" dirty="0"/>
              <a:t>Formulario de mascotas</a:t>
            </a:r>
          </a:p>
          <a:p>
            <a:pPr>
              <a:buNone/>
            </a:pPr>
            <a:endParaRPr lang="es-ES" dirty="0"/>
          </a:p>
        </p:txBody>
      </p:sp>
      <p:pic>
        <p:nvPicPr>
          <p:cNvPr id="9" name="Picture 2" descr="Foto gratuita concepto de marca de solución de estrategia de gestión corporativa"/>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6675931" y="2014330"/>
            <a:ext cx="4874857" cy="3247309"/>
          </a:xfrm>
          <a:prstGeom prst="rect">
            <a:avLst/>
          </a:prstGeom>
          <a:noFill/>
        </p:spPr>
      </p:pic>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Gestión de Morosidad </a:t>
            </a:r>
            <a:br>
              <a:rPr lang="es-CL" dirty="0"/>
            </a:br>
            <a:r>
              <a:rPr lang="es-CL" sz="2400" dirty="0"/>
              <a:t>Cobranza prejudicial</a:t>
            </a:r>
            <a:endParaRPr lang="es-CL" dirty="0"/>
          </a:p>
        </p:txBody>
      </p:sp>
      <p:sp>
        <p:nvSpPr>
          <p:cNvPr id="10" name="4 Marcador de contenido"/>
          <p:cNvSpPr>
            <a:spLocks noGrp="1"/>
          </p:cNvSpPr>
          <p:nvPr>
            <p:ph idx="1"/>
          </p:nvPr>
        </p:nvSpPr>
        <p:spPr>
          <a:xfrm>
            <a:off x="838200" y="2014329"/>
            <a:ext cx="10115145" cy="3958453"/>
          </a:xfrm>
        </p:spPr>
        <p:txBody>
          <a:bodyPr>
            <a:normAutofit/>
          </a:bodyPr>
          <a:lstStyle/>
          <a:p>
            <a:pPr marL="0" indent="0">
              <a:lnSpc>
                <a:spcPct val="150000"/>
              </a:lnSpc>
              <a:buNone/>
            </a:pPr>
            <a:r>
              <a:rPr lang="es-ES" sz="2400" dirty="0"/>
              <a:t>Acciones de cobranza mensual:</a:t>
            </a:r>
          </a:p>
          <a:p>
            <a:pPr marL="447675" indent="-447675">
              <a:lnSpc>
                <a:spcPct val="100000"/>
              </a:lnSpc>
              <a:buFont typeface="Wingdings" panose="05000000000000000000" pitchFamily="2" charset="2"/>
              <a:buChar char="Ø"/>
            </a:pPr>
            <a:endParaRPr lang="es-ES" sz="2400" smtClean="0"/>
          </a:p>
          <a:p>
            <a:pPr marL="447675" indent="-447675">
              <a:lnSpc>
                <a:spcPct val="100000"/>
              </a:lnSpc>
              <a:buFont typeface="Wingdings" panose="05000000000000000000" pitchFamily="2" charset="2"/>
              <a:buChar char="Ø"/>
            </a:pPr>
            <a:r>
              <a:rPr lang="es-ES" sz="2400" smtClean="0"/>
              <a:t>Contacto </a:t>
            </a:r>
            <a:r>
              <a:rPr lang="es-ES" sz="2400" dirty="0"/>
              <a:t>continuo telefónico con propietarios para gestionar pagos</a:t>
            </a:r>
          </a:p>
          <a:p>
            <a:pPr marL="447675" indent="-447675">
              <a:lnSpc>
                <a:spcPct val="100000"/>
              </a:lnSpc>
              <a:buFont typeface="Wingdings" panose="05000000000000000000" pitchFamily="2" charset="2"/>
              <a:buChar char="Ø"/>
            </a:pPr>
            <a:r>
              <a:rPr lang="es-ES" sz="2400" dirty="0"/>
              <a:t>Envío y seguimiento de cobranzas mediante WhatsApp</a:t>
            </a:r>
          </a:p>
          <a:p>
            <a:pPr marL="447675" indent="-447675">
              <a:lnSpc>
                <a:spcPct val="100000"/>
              </a:lnSpc>
              <a:buFont typeface="Wingdings" panose="05000000000000000000" pitchFamily="2" charset="2"/>
              <a:buChar char="Ø"/>
            </a:pPr>
            <a:r>
              <a:rPr lang="es-ES" sz="2400" dirty="0"/>
              <a:t>Seguimiento permanente a compromisos y fechas de pago</a:t>
            </a:r>
          </a:p>
          <a:p>
            <a:pPr marL="447675" indent="-447675">
              <a:lnSpc>
                <a:spcPct val="100000"/>
              </a:lnSpc>
              <a:buFont typeface="Wingdings" panose="05000000000000000000" pitchFamily="2" charset="2"/>
              <a:buChar char="Ø"/>
            </a:pPr>
            <a:r>
              <a:rPr lang="es-ES" sz="2400" dirty="0"/>
              <a:t>Formalización de convenios de pago cuando corresponde</a:t>
            </a:r>
          </a:p>
          <a:p>
            <a:pPr marL="447675" indent="-447675">
              <a:lnSpc>
                <a:spcPct val="100000"/>
              </a:lnSpc>
              <a:buFont typeface="Wingdings" panose="05000000000000000000" pitchFamily="2" charset="2"/>
              <a:buChar char="Ø"/>
            </a:pPr>
            <a:r>
              <a:rPr lang="es-ES" sz="2400" dirty="0"/>
              <a:t>Gestión de abonos parciales para reducir la morosidad</a:t>
            </a:r>
          </a:p>
        </p:txBody>
      </p:sp>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C891E29-76EF-926C-D782-637E10D88A57}"/>
            </a:ext>
          </a:extLst>
        </p:cNvPr>
        <p:cNvGrpSpPr/>
        <p:nvPr/>
      </p:nvGrpSpPr>
      <p:grpSpPr>
        <a:xfrm>
          <a:off x="0" y="0"/>
          <a:ext cx="0" cy="0"/>
          <a:chOff x="0" y="0"/>
          <a:chExt cx="0" cy="0"/>
        </a:xfrm>
      </p:grpSpPr>
      <p:sp>
        <p:nvSpPr>
          <p:cNvPr id="6" name="5 CuadroTexto">
            <a:extLst>
              <a:ext uri="{FF2B5EF4-FFF2-40B4-BE49-F238E27FC236}">
                <a16:creationId xmlns:a16="http://schemas.microsoft.com/office/drawing/2014/main" xmlns="" id="{7AD4C2BD-6205-AEF0-0C98-A4D26887D6CF}"/>
              </a:ext>
            </a:extLst>
          </p:cNvPr>
          <p:cNvSpPr txBox="1"/>
          <p:nvPr/>
        </p:nvSpPr>
        <p:spPr>
          <a:xfrm>
            <a:off x="1991543" y="1383159"/>
            <a:ext cx="6315877" cy="523220"/>
          </a:xfrm>
          <a:prstGeom prst="rect">
            <a:avLst/>
          </a:prstGeom>
          <a:noFill/>
        </p:spPr>
        <p:txBody>
          <a:bodyPr wrap="square" rtlCol="0">
            <a:spAutoFit/>
          </a:bodyPr>
          <a:lstStyle/>
          <a:p>
            <a:r>
              <a:rPr lang="es-CL" sz="1400" b="1" dirty="0">
                <a:solidFill>
                  <a:schemeClr val="tx2"/>
                </a:solidFill>
              </a:rPr>
              <a:t>Situación Condominio a jun’26 </a:t>
            </a:r>
          </a:p>
          <a:p>
            <a:r>
              <a:rPr lang="es-CL" sz="1400" dirty="0">
                <a:solidFill>
                  <a:schemeClr val="tx2"/>
                </a:solidFill>
              </a:rPr>
              <a:t>Cifras en pesos</a:t>
            </a:r>
          </a:p>
        </p:txBody>
      </p:sp>
      <p:sp>
        <p:nvSpPr>
          <p:cNvPr id="7" name="1 Título">
            <a:extLst>
              <a:ext uri="{FF2B5EF4-FFF2-40B4-BE49-F238E27FC236}">
                <a16:creationId xmlns:a16="http://schemas.microsoft.com/office/drawing/2014/main" xmlns="" id="{BADB858C-FFE4-0180-42FE-5D68EA8CAEF0}"/>
              </a:ext>
            </a:extLst>
          </p:cNvPr>
          <p:cNvSpPr txBox="1">
            <a:spLocks/>
          </p:cNvSpPr>
          <p:nvPr/>
        </p:nvSpPr>
        <p:spPr bwMode="auto">
          <a:xfrm>
            <a:off x="1775520" y="219526"/>
            <a:ext cx="6849734"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defTabSz="457200" rtl="0" eaLnBrk="0" fontAlgn="base" hangingPunct="0">
              <a:spcBef>
                <a:spcPct val="0"/>
              </a:spcBef>
              <a:spcAft>
                <a:spcPct val="0"/>
              </a:spcAft>
              <a:defRPr sz="4400" kern="1200">
                <a:solidFill>
                  <a:srgbClr val="740000"/>
                </a:solidFill>
                <a:latin typeface="+mj-lt"/>
                <a:ea typeface="ＭＳ Ｐゴシック" charset="-128"/>
                <a:cs typeface="ＭＳ Ｐゴシック"/>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defRPr>
            </a:lvl9pPr>
          </a:lstStyle>
          <a:p>
            <a:pPr algn="l"/>
            <a:r>
              <a:rPr lang="es-MX" b="1" dirty="0">
                <a:solidFill>
                  <a:srgbClr val="C00000"/>
                </a:solidFill>
              </a:rPr>
              <a:t>Rendición Financiera</a:t>
            </a:r>
            <a:br>
              <a:rPr lang="es-MX" b="1" dirty="0">
                <a:solidFill>
                  <a:srgbClr val="C00000"/>
                </a:solidFill>
              </a:rPr>
            </a:br>
            <a:r>
              <a:rPr lang="es-MX" sz="3200" dirty="0">
                <a:solidFill>
                  <a:srgbClr val="C00000"/>
                </a:solidFill>
              </a:rPr>
              <a:t>Balance</a:t>
            </a:r>
            <a:endParaRPr lang="es-CL" dirty="0">
              <a:solidFill>
                <a:srgbClr val="C00000"/>
              </a:solidFill>
            </a:endParaRPr>
          </a:p>
        </p:txBody>
      </p:sp>
      <p:pic>
        <p:nvPicPr>
          <p:cNvPr id="4" name="Imagen 3">
            <a:extLst>
              <a:ext uri="{FF2B5EF4-FFF2-40B4-BE49-F238E27FC236}">
                <a16:creationId xmlns:a16="http://schemas.microsoft.com/office/drawing/2014/main" xmlns="" id="{78C6A0D6-0AAD-EA4B-0C2D-72F85393006C}"/>
              </a:ext>
            </a:extLst>
          </p:cNvPr>
          <p:cNvPicPr>
            <a:picLocks noChangeAspect="1"/>
          </p:cNvPicPr>
          <p:nvPr/>
        </p:nvPicPr>
        <p:blipFill>
          <a:blip r:embed="rId3"/>
          <a:stretch>
            <a:fillRect/>
          </a:stretch>
        </p:blipFill>
        <p:spPr>
          <a:xfrm>
            <a:off x="394710" y="2066965"/>
            <a:ext cx="10728529" cy="4431112"/>
          </a:xfrm>
          <a:prstGeom prst="rect">
            <a:avLst/>
          </a:prstGeom>
        </p:spPr>
      </p:pic>
    </p:spTree>
    <p:extLst>
      <p:ext uri="{BB962C8B-B14F-4D97-AF65-F5344CB8AC3E}">
        <p14:creationId xmlns:p14="http://schemas.microsoft.com/office/powerpoint/2010/main" xmlns="" val="229721489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2E74CB3-51C1-82BF-7D26-8AFD8BAE0202}"/>
            </a:ext>
          </a:extLst>
        </p:cNvPr>
        <p:cNvGrpSpPr/>
        <p:nvPr/>
      </p:nvGrpSpPr>
      <p:grpSpPr>
        <a:xfrm>
          <a:off x="0" y="0"/>
          <a:ext cx="0" cy="0"/>
          <a:chOff x="0" y="0"/>
          <a:chExt cx="0" cy="0"/>
        </a:xfrm>
      </p:grpSpPr>
      <p:sp>
        <p:nvSpPr>
          <p:cNvPr id="6" name="5 CuadroTexto">
            <a:extLst>
              <a:ext uri="{FF2B5EF4-FFF2-40B4-BE49-F238E27FC236}">
                <a16:creationId xmlns:a16="http://schemas.microsoft.com/office/drawing/2014/main" xmlns="" id="{7CC81DE5-C604-0311-D837-0F4B5ADDE8CC}"/>
              </a:ext>
            </a:extLst>
          </p:cNvPr>
          <p:cNvSpPr txBox="1"/>
          <p:nvPr/>
        </p:nvSpPr>
        <p:spPr>
          <a:xfrm>
            <a:off x="1991543" y="1383159"/>
            <a:ext cx="6315877" cy="523220"/>
          </a:xfrm>
          <a:prstGeom prst="rect">
            <a:avLst/>
          </a:prstGeom>
          <a:noFill/>
        </p:spPr>
        <p:txBody>
          <a:bodyPr wrap="square" rtlCol="0">
            <a:spAutoFit/>
          </a:bodyPr>
          <a:lstStyle/>
          <a:p>
            <a:r>
              <a:rPr lang="es-CL" sz="1400" b="1" dirty="0">
                <a:solidFill>
                  <a:schemeClr val="tx2"/>
                </a:solidFill>
              </a:rPr>
              <a:t>Situación Condominio a jun’26 </a:t>
            </a:r>
          </a:p>
          <a:p>
            <a:r>
              <a:rPr lang="es-CL" sz="1400" dirty="0">
                <a:solidFill>
                  <a:schemeClr val="tx2"/>
                </a:solidFill>
              </a:rPr>
              <a:t>Cifras en pesos</a:t>
            </a:r>
          </a:p>
        </p:txBody>
      </p:sp>
      <p:sp>
        <p:nvSpPr>
          <p:cNvPr id="7" name="1 Título">
            <a:extLst>
              <a:ext uri="{FF2B5EF4-FFF2-40B4-BE49-F238E27FC236}">
                <a16:creationId xmlns:a16="http://schemas.microsoft.com/office/drawing/2014/main" xmlns="" id="{8FF64648-6B54-3C67-3214-A1D21E1EC76F}"/>
              </a:ext>
            </a:extLst>
          </p:cNvPr>
          <p:cNvSpPr txBox="1">
            <a:spLocks/>
          </p:cNvSpPr>
          <p:nvPr/>
        </p:nvSpPr>
        <p:spPr bwMode="auto">
          <a:xfrm>
            <a:off x="1775520" y="219526"/>
            <a:ext cx="6849734"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defTabSz="457200" rtl="0" eaLnBrk="0" fontAlgn="base" hangingPunct="0">
              <a:spcBef>
                <a:spcPct val="0"/>
              </a:spcBef>
              <a:spcAft>
                <a:spcPct val="0"/>
              </a:spcAft>
              <a:defRPr sz="4400" kern="1200">
                <a:solidFill>
                  <a:srgbClr val="740000"/>
                </a:solidFill>
                <a:latin typeface="+mj-lt"/>
                <a:ea typeface="ＭＳ Ｐゴシック" charset="-128"/>
                <a:cs typeface="ＭＳ Ｐゴシック"/>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defRPr>
            </a:lvl9pPr>
          </a:lstStyle>
          <a:p>
            <a:pPr algn="l"/>
            <a:r>
              <a:rPr lang="es-MX" b="1" dirty="0">
                <a:solidFill>
                  <a:srgbClr val="C00000"/>
                </a:solidFill>
              </a:rPr>
              <a:t>Rendición Financiera</a:t>
            </a:r>
            <a:br>
              <a:rPr lang="es-MX" b="1" dirty="0">
                <a:solidFill>
                  <a:srgbClr val="C00000"/>
                </a:solidFill>
              </a:rPr>
            </a:br>
            <a:r>
              <a:rPr lang="es-MX" sz="3200" dirty="0">
                <a:solidFill>
                  <a:srgbClr val="C00000"/>
                </a:solidFill>
              </a:rPr>
              <a:t>Balance</a:t>
            </a:r>
            <a:endParaRPr lang="es-CL" dirty="0">
              <a:solidFill>
                <a:srgbClr val="C00000"/>
              </a:solidFill>
            </a:endParaRPr>
          </a:p>
        </p:txBody>
      </p:sp>
      <p:pic>
        <p:nvPicPr>
          <p:cNvPr id="4" name="Imagen 3">
            <a:extLst>
              <a:ext uri="{FF2B5EF4-FFF2-40B4-BE49-F238E27FC236}">
                <a16:creationId xmlns:a16="http://schemas.microsoft.com/office/drawing/2014/main" xmlns="" id="{A52F7C42-56FA-A854-8CC2-E81827398A14}"/>
              </a:ext>
            </a:extLst>
          </p:cNvPr>
          <p:cNvPicPr>
            <a:picLocks noChangeAspect="1"/>
          </p:cNvPicPr>
          <p:nvPr/>
        </p:nvPicPr>
        <p:blipFill>
          <a:blip r:embed="rId3"/>
          <a:stretch>
            <a:fillRect/>
          </a:stretch>
        </p:blipFill>
        <p:spPr>
          <a:xfrm>
            <a:off x="394710" y="2066965"/>
            <a:ext cx="10728529" cy="4431112"/>
          </a:xfrm>
          <a:prstGeom prst="rect">
            <a:avLst/>
          </a:prstGeom>
        </p:spPr>
      </p:pic>
      <p:sp>
        <p:nvSpPr>
          <p:cNvPr id="3" name="3 Rectángulo redondeado">
            <a:extLst>
              <a:ext uri="{FF2B5EF4-FFF2-40B4-BE49-F238E27FC236}">
                <a16:creationId xmlns:a16="http://schemas.microsoft.com/office/drawing/2014/main" xmlns="" id="{35D1EE73-66C8-7F56-DD1B-983EB909418E}"/>
              </a:ext>
            </a:extLst>
          </p:cNvPr>
          <p:cNvSpPr/>
          <p:nvPr/>
        </p:nvSpPr>
        <p:spPr>
          <a:xfrm>
            <a:off x="418287" y="4276772"/>
            <a:ext cx="5165390" cy="225281"/>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8" name="4 Llamada rectangular redondeada">
            <a:extLst>
              <a:ext uri="{FF2B5EF4-FFF2-40B4-BE49-F238E27FC236}">
                <a16:creationId xmlns:a16="http://schemas.microsoft.com/office/drawing/2014/main" xmlns="" id="{4A20B07D-D6DE-B5C5-716E-71328DF54F3C}"/>
              </a:ext>
            </a:extLst>
          </p:cNvPr>
          <p:cNvSpPr/>
          <p:nvPr/>
        </p:nvSpPr>
        <p:spPr>
          <a:xfrm>
            <a:off x="604548" y="4931264"/>
            <a:ext cx="7858516" cy="1411171"/>
          </a:xfrm>
          <a:prstGeom prst="wedgeRoundRectCallout">
            <a:avLst>
              <a:gd name="adj1" fmla="val -38679"/>
              <a:gd name="adj2" fmla="val -80960"/>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s-CL" sz="1600" dirty="0">
                <a:latin typeface="Calibri" panose="020F0502020204030204" pitchFamily="34" charset="0"/>
              </a:rPr>
              <a:t>BCI Seguros Generales S.A. (2 Cuotas)		15674890		$140.382</a:t>
            </a:r>
          </a:p>
          <a:p>
            <a:r>
              <a:rPr lang="es-CL" sz="1600" dirty="0">
                <a:latin typeface="Calibri" panose="020F0502020204030204" pitchFamily="34" charset="0"/>
              </a:rPr>
              <a:t>RAEF SOLUCIONES INFORMATICAS LIMITADA	16369		$521.528</a:t>
            </a:r>
          </a:p>
          <a:p>
            <a:r>
              <a:rPr lang="es-CL" sz="1600" dirty="0">
                <a:latin typeface="Calibri" panose="020F0502020204030204" pitchFamily="34" charset="0"/>
              </a:rPr>
              <a:t>RAEF SOLUCIONES INFORMATICAS LIMITADA	16847		$531.816</a:t>
            </a:r>
          </a:p>
          <a:p>
            <a:r>
              <a:rPr lang="es-CL" sz="1600" dirty="0">
                <a:latin typeface="Calibri" panose="020F0502020204030204" pitchFamily="34" charset="0"/>
              </a:rPr>
              <a:t>RAEF SOLUCIONES INFORMATICAS LIMITADA	16335		$525.697</a:t>
            </a:r>
          </a:p>
        </p:txBody>
      </p:sp>
    </p:spTree>
    <p:extLst>
      <p:ext uri="{BB962C8B-B14F-4D97-AF65-F5344CB8AC3E}">
        <p14:creationId xmlns:p14="http://schemas.microsoft.com/office/powerpoint/2010/main" xmlns="" val="2387388986"/>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17F246B-3F7A-B85E-DCC2-D60200B9BEDE}"/>
            </a:ext>
          </a:extLst>
        </p:cNvPr>
        <p:cNvGrpSpPr/>
        <p:nvPr/>
      </p:nvGrpSpPr>
      <p:grpSpPr>
        <a:xfrm>
          <a:off x="0" y="0"/>
          <a:ext cx="0" cy="0"/>
          <a:chOff x="0" y="0"/>
          <a:chExt cx="0" cy="0"/>
        </a:xfrm>
      </p:grpSpPr>
      <p:sp>
        <p:nvSpPr>
          <p:cNvPr id="6" name="5 CuadroTexto">
            <a:extLst>
              <a:ext uri="{FF2B5EF4-FFF2-40B4-BE49-F238E27FC236}">
                <a16:creationId xmlns:a16="http://schemas.microsoft.com/office/drawing/2014/main" xmlns="" id="{A4710A9B-80FA-6AD8-817C-DE348FC316E0}"/>
              </a:ext>
            </a:extLst>
          </p:cNvPr>
          <p:cNvSpPr txBox="1"/>
          <p:nvPr/>
        </p:nvSpPr>
        <p:spPr>
          <a:xfrm>
            <a:off x="1991543" y="1383159"/>
            <a:ext cx="6315877" cy="523220"/>
          </a:xfrm>
          <a:prstGeom prst="rect">
            <a:avLst/>
          </a:prstGeom>
          <a:noFill/>
        </p:spPr>
        <p:txBody>
          <a:bodyPr wrap="square" rtlCol="0">
            <a:spAutoFit/>
          </a:bodyPr>
          <a:lstStyle/>
          <a:p>
            <a:r>
              <a:rPr lang="es-CL" sz="1400" b="1" dirty="0">
                <a:solidFill>
                  <a:schemeClr val="tx2"/>
                </a:solidFill>
              </a:rPr>
              <a:t>Situación Condominio a jun’26 </a:t>
            </a:r>
          </a:p>
          <a:p>
            <a:r>
              <a:rPr lang="es-CL" sz="1400" dirty="0">
                <a:solidFill>
                  <a:schemeClr val="tx2"/>
                </a:solidFill>
              </a:rPr>
              <a:t>Cifras en pesos</a:t>
            </a:r>
          </a:p>
        </p:txBody>
      </p:sp>
      <p:sp>
        <p:nvSpPr>
          <p:cNvPr id="7" name="1 Título">
            <a:extLst>
              <a:ext uri="{FF2B5EF4-FFF2-40B4-BE49-F238E27FC236}">
                <a16:creationId xmlns:a16="http://schemas.microsoft.com/office/drawing/2014/main" xmlns="" id="{95FD46BA-285A-13E9-48FB-6A94E4115D53}"/>
              </a:ext>
            </a:extLst>
          </p:cNvPr>
          <p:cNvSpPr txBox="1">
            <a:spLocks/>
          </p:cNvSpPr>
          <p:nvPr/>
        </p:nvSpPr>
        <p:spPr bwMode="auto">
          <a:xfrm>
            <a:off x="1775520" y="219526"/>
            <a:ext cx="6849734"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defTabSz="457200" rtl="0" eaLnBrk="0" fontAlgn="base" hangingPunct="0">
              <a:spcBef>
                <a:spcPct val="0"/>
              </a:spcBef>
              <a:spcAft>
                <a:spcPct val="0"/>
              </a:spcAft>
              <a:defRPr sz="4400" kern="1200">
                <a:solidFill>
                  <a:srgbClr val="740000"/>
                </a:solidFill>
                <a:latin typeface="+mj-lt"/>
                <a:ea typeface="ＭＳ Ｐゴシック" charset="-128"/>
                <a:cs typeface="ＭＳ Ｐゴシック"/>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defRPr>
            </a:lvl9pPr>
          </a:lstStyle>
          <a:p>
            <a:pPr algn="l"/>
            <a:r>
              <a:rPr lang="es-MX" b="1" dirty="0">
                <a:solidFill>
                  <a:srgbClr val="C00000"/>
                </a:solidFill>
              </a:rPr>
              <a:t>Rendición Financiera</a:t>
            </a:r>
            <a:br>
              <a:rPr lang="es-MX" b="1" dirty="0">
                <a:solidFill>
                  <a:srgbClr val="C00000"/>
                </a:solidFill>
              </a:rPr>
            </a:br>
            <a:r>
              <a:rPr lang="es-MX" sz="3200" dirty="0">
                <a:solidFill>
                  <a:srgbClr val="C00000"/>
                </a:solidFill>
              </a:rPr>
              <a:t>Balance</a:t>
            </a:r>
            <a:endParaRPr lang="es-CL" dirty="0">
              <a:solidFill>
                <a:srgbClr val="C00000"/>
              </a:solidFill>
            </a:endParaRPr>
          </a:p>
        </p:txBody>
      </p:sp>
      <p:pic>
        <p:nvPicPr>
          <p:cNvPr id="4" name="Imagen 3">
            <a:extLst>
              <a:ext uri="{FF2B5EF4-FFF2-40B4-BE49-F238E27FC236}">
                <a16:creationId xmlns:a16="http://schemas.microsoft.com/office/drawing/2014/main" xmlns="" id="{BF7B0D8B-958B-AD64-5B4E-736C3A9293FE}"/>
              </a:ext>
            </a:extLst>
          </p:cNvPr>
          <p:cNvPicPr>
            <a:picLocks noChangeAspect="1"/>
          </p:cNvPicPr>
          <p:nvPr/>
        </p:nvPicPr>
        <p:blipFill>
          <a:blip r:embed="rId3"/>
          <a:stretch>
            <a:fillRect/>
          </a:stretch>
        </p:blipFill>
        <p:spPr>
          <a:xfrm>
            <a:off x="394710" y="2066965"/>
            <a:ext cx="10728529" cy="4431112"/>
          </a:xfrm>
          <a:prstGeom prst="rect">
            <a:avLst/>
          </a:prstGeom>
        </p:spPr>
      </p:pic>
      <p:sp>
        <p:nvSpPr>
          <p:cNvPr id="3" name="3 Rectángulo redondeado">
            <a:extLst>
              <a:ext uri="{FF2B5EF4-FFF2-40B4-BE49-F238E27FC236}">
                <a16:creationId xmlns:a16="http://schemas.microsoft.com/office/drawing/2014/main" xmlns="" id="{24E694D8-5E20-FEFC-E2F8-18E836BFCC5E}"/>
              </a:ext>
            </a:extLst>
          </p:cNvPr>
          <p:cNvSpPr/>
          <p:nvPr/>
        </p:nvSpPr>
        <p:spPr>
          <a:xfrm>
            <a:off x="5924143" y="2788423"/>
            <a:ext cx="5199095" cy="225281"/>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8" name="4 Llamada rectangular redondeada">
            <a:extLst>
              <a:ext uri="{FF2B5EF4-FFF2-40B4-BE49-F238E27FC236}">
                <a16:creationId xmlns:a16="http://schemas.microsoft.com/office/drawing/2014/main" xmlns="" id="{9AE93685-D850-6463-C81C-ACFF46ECDA4B}"/>
              </a:ext>
            </a:extLst>
          </p:cNvPr>
          <p:cNvSpPr/>
          <p:nvPr/>
        </p:nvSpPr>
        <p:spPr>
          <a:xfrm>
            <a:off x="2505095" y="3499725"/>
            <a:ext cx="5199095" cy="1140369"/>
          </a:xfrm>
          <a:prstGeom prst="wedgeRoundRectCallout">
            <a:avLst>
              <a:gd name="adj1" fmla="val 40575"/>
              <a:gd name="adj2" fmla="val -92446"/>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s-CL" sz="1600" dirty="0">
                <a:latin typeface="Calibri" panose="020F0502020204030204" pitchFamily="34" charset="0"/>
              </a:rPr>
              <a:t>Provisión Aguas San Pedro		$1.800.000</a:t>
            </a:r>
          </a:p>
          <a:p>
            <a:r>
              <a:rPr lang="es-CL" sz="1600" dirty="0">
                <a:latin typeface="Calibri" panose="020F0502020204030204" pitchFamily="34" charset="0"/>
              </a:rPr>
              <a:t>Provisión Enel Distribución 		$155.520</a:t>
            </a:r>
          </a:p>
          <a:p>
            <a:r>
              <a:rPr lang="es-CL" sz="1600" dirty="0">
                <a:latin typeface="Calibri" panose="020F0502020204030204" pitchFamily="34" charset="0"/>
              </a:rPr>
              <a:t>Provisión CZ </a:t>
            </a:r>
            <a:r>
              <a:rPr lang="es-CL" sz="1600" dirty="0" err="1">
                <a:latin typeface="Calibri" panose="020F0502020204030204" pitchFamily="34" charset="0"/>
              </a:rPr>
              <a:t>Asesorias</a:t>
            </a:r>
            <a:r>
              <a:rPr lang="es-CL" sz="1600" dirty="0">
                <a:latin typeface="Calibri" panose="020F0502020204030204" pitchFamily="34" charset="0"/>
              </a:rPr>
              <a:t> e inversiones	$283.835</a:t>
            </a:r>
          </a:p>
        </p:txBody>
      </p:sp>
    </p:spTree>
    <p:extLst>
      <p:ext uri="{BB962C8B-B14F-4D97-AF65-F5344CB8AC3E}">
        <p14:creationId xmlns:p14="http://schemas.microsoft.com/office/powerpoint/2010/main" xmlns="" val="4129408484"/>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17673FF-2366-85AA-0FFF-B2784C9DED70}"/>
            </a:ext>
          </a:extLst>
        </p:cNvPr>
        <p:cNvGrpSpPr/>
        <p:nvPr/>
      </p:nvGrpSpPr>
      <p:grpSpPr>
        <a:xfrm>
          <a:off x="0" y="0"/>
          <a:ext cx="0" cy="0"/>
          <a:chOff x="0" y="0"/>
          <a:chExt cx="0" cy="0"/>
        </a:xfrm>
      </p:grpSpPr>
      <p:sp>
        <p:nvSpPr>
          <p:cNvPr id="6" name="5 CuadroTexto">
            <a:extLst>
              <a:ext uri="{FF2B5EF4-FFF2-40B4-BE49-F238E27FC236}">
                <a16:creationId xmlns:a16="http://schemas.microsoft.com/office/drawing/2014/main" xmlns="" id="{FA0A6CE7-663C-8BF6-57BA-88BE7BA616F1}"/>
              </a:ext>
            </a:extLst>
          </p:cNvPr>
          <p:cNvSpPr txBox="1"/>
          <p:nvPr/>
        </p:nvSpPr>
        <p:spPr>
          <a:xfrm>
            <a:off x="1991543" y="1383159"/>
            <a:ext cx="6315877" cy="523220"/>
          </a:xfrm>
          <a:prstGeom prst="rect">
            <a:avLst/>
          </a:prstGeom>
          <a:noFill/>
        </p:spPr>
        <p:txBody>
          <a:bodyPr wrap="square" rtlCol="0">
            <a:spAutoFit/>
          </a:bodyPr>
          <a:lstStyle/>
          <a:p>
            <a:r>
              <a:rPr lang="es-CL" sz="1400" b="1" dirty="0">
                <a:solidFill>
                  <a:schemeClr val="tx2"/>
                </a:solidFill>
              </a:rPr>
              <a:t>Situación Condominio a jun’26 </a:t>
            </a:r>
          </a:p>
          <a:p>
            <a:r>
              <a:rPr lang="es-CL" sz="1400" dirty="0">
                <a:solidFill>
                  <a:schemeClr val="tx2"/>
                </a:solidFill>
              </a:rPr>
              <a:t>Cifras en pesos</a:t>
            </a:r>
          </a:p>
        </p:txBody>
      </p:sp>
      <p:sp>
        <p:nvSpPr>
          <p:cNvPr id="7" name="1 Título">
            <a:extLst>
              <a:ext uri="{FF2B5EF4-FFF2-40B4-BE49-F238E27FC236}">
                <a16:creationId xmlns:a16="http://schemas.microsoft.com/office/drawing/2014/main" xmlns="" id="{0C9B42F3-40C1-6C83-AFBB-F290085D99A1}"/>
              </a:ext>
            </a:extLst>
          </p:cNvPr>
          <p:cNvSpPr txBox="1">
            <a:spLocks/>
          </p:cNvSpPr>
          <p:nvPr/>
        </p:nvSpPr>
        <p:spPr bwMode="auto">
          <a:xfrm>
            <a:off x="1775520" y="219526"/>
            <a:ext cx="6849734"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defTabSz="457200" rtl="0" eaLnBrk="0" fontAlgn="base" hangingPunct="0">
              <a:spcBef>
                <a:spcPct val="0"/>
              </a:spcBef>
              <a:spcAft>
                <a:spcPct val="0"/>
              </a:spcAft>
              <a:defRPr sz="4400" kern="1200">
                <a:solidFill>
                  <a:srgbClr val="740000"/>
                </a:solidFill>
                <a:latin typeface="+mj-lt"/>
                <a:ea typeface="ＭＳ Ｐゴシック" charset="-128"/>
                <a:cs typeface="ＭＳ Ｐゴシック"/>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defRPr>
            </a:lvl9pPr>
          </a:lstStyle>
          <a:p>
            <a:pPr algn="l"/>
            <a:r>
              <a:rPr lang="es-MX" b="1" dirty="0">
                <a:solidFill>
                  <a:srgbClr val="C00000"/>
                </a:solidFill>
              </a:rPr>
              <a:t>Rendición Financiera</a:t>
            </a:r>
            <a:br>
              <a:rPr lang="es-MX" b="1" dirty="0">
                <a:solidFill>
                  <a:srgbClr val="C00000"/>
                </a:solidFill>
              </a:rPr>
            </a:br>
            <a:r>
              <a:rPr lang="es-MX" sz="3200" dirty="0">
                <a:solidFill>
                  <a:srgbClr val="C00000"/>
                </a:solidFill>
              </a:rPr>
              <a:t>Balance</a:t>
            </a:r>
            <a:endParaRPr lang="es-CL" dirty="0">
              <a:solidFill>
                <a:srgbClr val="C00000"/>
              </a:solidFill>
            </a:endParaRPr>
          </a:p>
        </p:txBody>
      </p:sp>
      <p:pic>
        <p:nvPicPr>
          <p:cNvPr id="4" name="Imagen 3">
            <a:extLst>
              <a:ext uri="{FF2B5EF4-FFF2-40B4-BE49-F238E27FC236}">
                <a16:creationId xmlns:a16="http://schemas.microsoft.com/office/drawing/2014/main" xmlns="" id="{A5E5E5CE-9BCB-D4CB-BB21-73DEC881209C}"/>
              </a:ext>
            </a:extLst>
          </p:cNvPr>
          <p:cNvPicPr>
            <a:picLocks noChangeAspect="1"/>
          </p:cNvPicPr>
          <p:nvPr/>
        </p:nvPicPr>
        <p:blipFill>
          <a:blip r:embed="rId3"/>
          <a:stretch>
            <a:fillRect/>
          </a:stretch>
        </p:blipFill>
        <p:spPr>
          <a:xfrm>
            <a:off x="394710" y="2066965"/>
            <a:ext cx="10728529" cy="4431112"/>
          </a:xfrm>
          <a:prstGeom prst="rect">
            <a:avLst/>
          </a:prstGeom>
        </p:spPr>
      </p:pic>
      <p:sp>
        <p:nvSpPr>
          <p:cNvPr id="3" name="3 Rectángulo redondeado">
            <a:extLst>
              <a:ext uri="{FF2B5EF4-FFF2-40B4-BE49-F238E27FC236}">
                <a16:creationId xmlns:a16="http://schemas.microsoft.com/office/drawing/2014/main" xmlns="" id="{3A666389-8DAE-3235-B508-4092B2EDEF54}"/>
              </a:ext>
            </a:extLst>
          </p:cNvPr>
          <p:cNvSpPr/>
          <p:nvPr/>
        </p:nvSpPr>
        <p:spPr>
          <a:xfrm>
            <a:off x="5924143" y="2984684"/>
            <a:ext cx="5199095" cy="225281"/>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sp>
        <p:nvSpPr>
          <p:cNvPr id="8" name="4 Llamada rectangular redondeada">
            <a:extLst>
              <a:ext uri="{FF2B5EF4-FFF2-40B4-BE49-F238E27FC236}">
                <a16:creationId xmlns:a16="http://schemas.microsoft.com/office/drawing/2014/main" xmlns="" id="{DE5D11D0-6B14-2BE5-8272-4F47D214998B}"/>
              </a:ext>
            </a:extLst>
          </p:cNvPr>
          <p:cNvSpPr/>
          <p:nvPr/>
        </p:nvSpPr>
        <p:spPr>
          <a:xfrm>
            <a:off x="2505095" y="3723461"/>
            <a:ext cx="7835878" cy="1411171"/>
          </a:xfrm>
          <a:prstGeom prst="wedgeRoundRectCallout">
            <a:avLst>
              <a:gd name="adj1" fmla="val 2288"/>
              <a:gd name="adj2" fmla="val -86475"/>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s-CL" sz="1600" dirty="0">
                <a:latin typeface="Calibri" panose="020F0502020204030204" pitchFamily="34" charset="0"/>
              </a:rPr>
              <a:t>31-08-2020	Transferencia De </a:t>
            </a:r>
            <a:r>
              <a:rPr lang="es-CL" sz="1600" dirty="0" err="1">
                <a:latin typeface="Calibri" panose="020F0502020204030204" pitchFamily="34" charset="0"/>
              </a:rPr>
              <a:t>Sebastian</a:t>
            </a:r>
            <a:r>
              <a:rPr lang="es-CL" sz="1600" dirty="0">
                <a:latin typeface="Calibri" panose="020F0502020204030204" pitchFamily="34" charset="0"/>
              </a:rPr>
              <a:t> Gus		$97.500</a:t>
            </a:r>
          </a:p>
          <a:p>
            <a:r>
              <a:rPr lang="es-CL" sz="1600" dirty="0">
                <a:latin typeface="Calibri" panose="020F0502020204030204" pitchFamily="34" charset="0"/>
              </a:rPr>
              <a:t>29-12-2020	</a:t>
            </a:r>
            <a:r>
              <a:rPr lang="es-CL" sz="1600" dirty="0" err="1">
                <a:latin typeface="Calibri" panose="020F0502020204030204" pitchFamily="34" charset="0"/>
              </a:rPr>
              <a:t>Transf</a:t>
            </a:r>
            <a:r>
              <a:rPr lang="es-CL" sz="1600" dirty="0">
                <a:latin typeface="Calibri" panose="020F0502020204030204" pitchFamily="34" charset="0"/>
              </a:rPr>
              <a:t>. Bci </a:t>
            </a:r>
            <a:r>
              <a:rPr lang="es-CL" sz="1600" dirty="0" err="1">
                <a:latin typeface="Calibri" panose="020F0502020204030204" pitchFamily="34" charset="0"/>
              </a:rPr>
              <a:t>Tbanc</a:t>
            </a:r>
            <a:r>
              <a:rPr lang="es-CL" sz="1600" dirty="0">
                <a:latin typeface="Calibri" panose="020F0502020204030204" pitchFamily="34" charset="0"/>
              </a:rPr>
              <a:t>			$141.192</a:t>
            </a:r>
          </a:p>
          <a:p>
            <a:r>
              <a:rPr lang="es-CL" sz="1600" dirty="0">
                <a:latin typeface="Calibri" panose="020F0502020204030204" pitchFamily="34" charset="0"/>
              </a:rPr>
              <a:t>28-06-2024	Remuneraciones 966893109		$785.400</a:t>
            </a:r>
          </a:p>
          <a:p>
            <a:r>
              <a:rPr lang="es-CL" sz="1600" dirty="0">
                <a:latin typeface="Calibri" panose="020F0502020204030204" pitchFamily="34" charset="0"/>
              </a:rPr>
              <a:t>17-07-2024	Remuneraciones 966893109		$154.700</a:t>
            </a:r>
          </a:p>
          <a:p>
            <a:r>
              <a:rPr lang="es-CL" sz="1600" dirty="0">
                <a:latin typeface="Calibri" panose="020F0502020204030204" pitchFamily="34" charset="0"/>
              </a:rPr>
              <a:t>28-03-2025	Transferencia de </a:t>
            </a:r>
            <a:r>
              <a:rPr lang="es-CL" sz="1600" dirty="0" err="1">
                <a:latin typeface="Calibri" panose="020F0502020204030204" pitchFamily="34" charset="0"/>
              </a:rPr>
              <a:t>christian</a:t>
            </a:r>
            <a:r>
              <a:rPr lang="es-CL" sz="1600" dirty="0">
                <a:latin typeface="Calibri" panose="020F0502020204030204" pitchFamily="34" charset="0"/>
              </a:rPr>
              <a:t> a		$198.898</a:t>
            </a:r>
          </a:p>
        </p:txBody>
      </p:sp>
    </p:spTree>
    <p:extLst>
      <p:ext uri="{BB962C8B-B14F-4D97-AF65-F5344CB8AC3E}">
        <p14:creationId xmlns:p14="http://schemas.microsoft.com/office/powerpoint/2010/main" xmlns="" val="901385320"/>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D33A145-07A8-5EA2-CE56-10F25971DDC2}"/>
            </a:ext>
          </a:extLst>
        </p:cNvPr>
        <p:cNvGrpSpPr/>
        <p:nvPr/>
      </p:nvGrpSpPr>
      <p:grpSpPr>
        <a:xfrm>
          <a:off x="0" y="0"/>
          <a:ext cx="0" cy="0"/>
          <a:chOff x="0" y="0"/>
          <a:chExt cx="0" cy="0"/>
        </a:xfrm>
      </p:grpSpPr>
      <p:sp>
        <p:nvSpPr>
          <p:cNvPr id="6" name="5 CuadroTexto">
            <a:extLst>
              <a:ext uri="{FF2B5EF4-FFF2-40B4-BE49-F238E27FC236}">
                <a16:creationId xmlns:a16="http://schemas.microsoft.com/office/drawing/2014/main" xmlns="" id="{2B9AEEFD-449B-6AFD-2EEC-253E619E3C85}"/>
              </a:ext>
            </a:extLst>
          </p:cNvPr>
          <p:cNvSpPr txBox="1"/>
          <p:nvPr/>
        </p:nvSpPr>
        <p:spPr>
          <a:xfrm>
            <a:off x="1991543" y="1383159"/>
            <a:ext cx="6315877" cy="523220"/>
          </a:xfrm>
          <a:prstGeom prst="rect">
            <a:avLst/>
          </a:prstGeom>
          <a:noFill/>
        </p:spPr>
        <p:txBody>
          <a:bodyPr wrap="square" rtlCol="0">
            <a:spAutoFit/>
          </a:bodyPr>
          <a:lstStyle/>
          <a:p>
            <a:r>
              <a:rPr lang="es-CL" sz="1400" b="1" dirty="0">
                <a:solidFill>
                  <a:schemeClr val="tx2"/>
                </a:solidFill>
              </a:rPr>
              <a:t>Situación Condominio a jun’26 </a:t>
            </a:r>
          </a:p>
          <a:p>
            <a:r>
              <a:rPr lang="es-CL" sz="1400" dirty="0">
                <a:solidFill>
                  <a:schemeClr val="tx2"/>
                </a:solidFill>
              </a:rPr>
              <a:t>Cifras en pesos</a:t>
            </a:r>
          </a:p>
        </p:txBody>
      </p:sp>
      <p:sp>
        <p:nvSpPr>
          <p:cNvPr id="7" name="1 Título">
            <a:extLst>
              <a:ext uri="{FF2B5EF4-FFF2-40B4-BE49-F238E27FC236}">
                <a16:creationId xmlns:a16="http://schemas.microsoft.com/office/drawing/2014/main" xmlns="" id="{197282D1-2809-10FF-4204-E12C0C67F209}"/>
              </a:ext>
            </a:extLst>
          </p:cNvPr>
          <p:cNvSpPr txBox="1">
            <a:spLocks/>
          </p:cNvSpPr>
          <p:nvPr/>
        </p:nvSpPr>
        <p:spPr bwMode="auto">
          <a:xfrm>
            <a:off x="1775520" y="219526"/>
            <a:ext cx="6849734"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defTabSz="457200" rtl="0" eaLnBrk="0" fontAlgn="base" hangingPunct="0">
              <a:spcBef>
                <a:spcPct val="0"/>
              </a:spcBef>
              <a:spcAft>
                <a:spcPct val="0"/>
              </a:spcAft>
              <a:defRPr sz="4400" kern="1200">
                <a:solidFill>
                  <a:srgbClr val="740000"/>
                </a:solidFill>
                <a:latin typeface="+mj-lt"/>
                <a:ea typeface="ＭＳ Ｐゴシック" charset="-128"/>
                <a:cs typeface="ＭＳ Ｐゴシック"/>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a:defRPr>
            </a:lvl5pPr>
            <a:lvl6pPr marL="457200" algn="ctr" defTabSz="457200" rtl="0" fontAlgn="base">
              <a:spcBef>
                <a:spcPct val="0"/>
              </a:spcBef>
              <a:spcAft>
                <a:spcPct val="0"/>
              </a:spcAft>
              <a:defRPr sz="4400">
                <a:solidFill>
                  <a:schemeClr val="tx1"/>
                </a:solidFill>
                <a:latin typeface="Calibri" pitchFamily="34" charset="0"/>
                <a:ea typeface="ＭＳ Ｐゴシック"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charset="-128"/>
              </a:defRPr>
            </a:lvl9pPr>
          </a:lstStyle>
          <a:p>
            <a:pPr algn="l"/>
            <a:r>
              <a:rPr lang="es-MX" b="1" dirty="0">
                <a:solidFill>
                  <a:srgbClr val="C00000"/>
                </a:solidFill>
              </a:rPr>
              <a:t>Rendición Financiera</a:t>
            </a:r>
            <a:br>
              <a:rPr lang="es-MX" b="1" dirty="0">
                <a:solidFill>
                  <a:srgbClr val="C00000"/>
                </a:solidFill>
              </a:rPr>
            </a:br>
            <a:r>
              <a:rPr lang="es-MX" sz="3200" dirty="0">
                <a:solidFill>
                  <a:srgbClr val="C00000"/>
                </a:solidFill>
              </a:rPr>
              <a:t>Balance</a:t>
            </a:r>
            <a:endParaRPr lang="es-CL" dirty="0">
              <a:solidFill>
                <a:srgbClr val="C00000"/>
              </a:solidFill>
            </a:endParaRPr>
          </a:p>
        </p:txBody>
      </p:sp>
      <p:pic>
        <p:nvPicPr>
          <p:cNvPr id="4" name="Imagen 3">
            <a:extLst>
              <a:ext uri="{FF2B5EF4-FFF2-40B4-BE49-F238E27FC236}">
                <a16:creationId xmlns:a16="http://schemas.microsoft.com/office/drawing/2014/main" xmlns="" id="{D135849A-77AB-A327-7913-FB7B6C355473}"/>
              </a:ext>
            </a:extLst>
          </p:cNvPr>
          <p:cNvPicPr>
            <a:picLocks noChangeAspect="1"/>
          </p:cNvPicPr>
          <p:nvPr/>
        </p:nvPicPr>
        <p:blipFill>
          <a:blip r:embed="rId3"/>
          <a:stretch>
            <a:fillRect/>
          </a:stretch>
        </p:blipFill>
        <p:spPr>
          <a:xfrm>
            <a:off x="394710" y="2066965"/>
            <a:ext cx="10728529" cy="4431112"/>
          </a:xfrm>
          <a:prstGeom prst="rect">
            <a:avLst/>
          </a:prstGeom>
        </p:spPr>
      </p:pic>
    </p:spTree>
    <p:extLst>
      <p:ext uri="{BB962C8B-B14F-4D97-AF65-F5344CB8AC3E}">
        <p14:creationId xmlns:p14="http://schemas.microsoft.com/office/powerpoint/2010/main" xmlns="" val="235781646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E6FEF34-7C41-03C5-0C7F-B3F5ECC7CA80}"/>
            </a:ext>
          </a:extLst>
        </p:cNvPr>
        <p:cNvGrpSpPr/>
        <p:nvPr/>
      </p:nvGrpSpPr>
      <p:grpSpPr>
        <a:xfrm>
          <a:off x="0" y="0"/>
          <a:ext cx="0" cy="0"/>
          <a:chOff x="0" y="0"/>
          <a:chExt cx="0" cy="0"/>
        </a:xfrm>
      </p:grpSpPr>
      <p:sp>
        <p:nvSpPr>
          <p:cNvPr id="7" name="6 CuadroTexto">
            <a:extLst>
              <a:ext uri="{FF2B5EF4-FFF2-40B4-BE49-F238E27FC236}">
                <a16:creationId xmlns:a16="http://schemas.microsoft.com/office/drawing/2014/main" xmlns="" id="{E717020F-D660-1C61-DBF3-3945EF6134DC}"/>
              </a:ext>
            </a:extLst>
          </p:cNvPr>
          <p:cNvSpPr txBox="1"/>
          <p:nvPr/>
        </p:nvSpPr>
        <p:spPr>
          <a:xfrm>
            <a:off x="1991544" y="1383159"/>
            <a:ext cx="3816424" cy="523220"/>
          </a:xfrm>
          <a:prstGeom prst="rect">
            <a:avLst/>
          </a:prstGeom>
          <a:noFill/>
        </p:spPr>
        <p:txBody>
          <a:bodyPr wrap="square" rtlCol="0">
            <a:spAutoFit/>
          </a:bodyPr>
          <a:lstStyle/>
          <a:p>
            <a:r>
              <a:rPr lang="es-CL" sz="1400" b="1" dirty="0">
                <a:solidFill>
                  <a:schemeClr val="tx2"/>
                </a:solidFill>
              </a:rPr>
              <a:t>Periodo ene’25 a jun’26</a:t>
            </a:r>
          </a:p>
          <a:p>
            <a:r>
              <a:rPr lang="es-CL" sz="1400" dirty="0">
                <a:solidFill>
                  <a:schemeClr val="tx2"/>
                </a:solidFill>
              </a:rPr>
              <a:t>Cifras en pesos</a:t>
            </a:r>
          </a:p>
        </p:txBody>
      </p:sp>
      <p:sp>
        <p:nvSpPr>
          <p:cNvPr id="8" name="1 Título">
            <a:extLst>
              <a:ext uri="{FF2B5EF4-FFF2-40B4-BE49-F238E27FC236}">
                <a16:creationId xmlns:a16="http://schemas.microsoft.com/office/drawing/2014/main" xmlns="" id="{FCB4B8A2-F0B6-4E25-8F93-3354F6AD643E}"/>
              </a:ext>
            </a:extLst>
          </p:cNvPr>
          <p:cNvSpPr>
            <a:spLocks noGrp="1"/>
          </p:cNvSpPr>
          <p:nvPr>
            <p:ph type="title"/>
          </p:nvPr>
        </p:nvSpPr>
        <p:spPr>
          <a:xfrm>
            <a:off x="1775520" y="219526"/>
            <a:ext cx="6849734" cy="1143000"/>
          </a:xfrm>
        </p:spPr>
        <p:txBody>
          <a:bodyPr anchor="t"/>
          <a:lstStyle/>
          <a:p>
            <a:pPr algn="l"/>
            <a:r>
              <a:rPr lang="es-MX" b="1" dirty="0"/>
              <a:t>Rendición Financiera</a:t>
            </a:r>
            <a:br>
              <a:rPr lang="es-MX" b="1" dirty="0"/>
            </a:br>
            <a:r>
              <a:rPr lang="es-MX" sz="3200" dirty="0"/>
              <a:t>Balance de Ingresos y Egresos</a:t>
            </a:r>
            <a:endParaRPr lang="es-CL" dirty="0"/>
          </a:p>
        </p:txBody>
      </p:sp>
      <p:pic>
        <p:nvPicPr>
          <p:cNvPr id="9" name="Imagen 8">
            <a:extLst>
              <a:ext uri="{FF2B5EF4-FFF2-40B4-BE49-F238E27FC236}">
                <a16:creationId xmlns:a16="http://schemas.microsoft.com/office/drawing/2014/main" xmlns="" id="{37AF66E8-FCF5-E32E-1549-828251C4E07E}"/>
              </a:ext>
            </a:extLst>
          </p:cNvPr>
          <p:cNvPicPr>
            <a:picLocks noChangeAspect="1"/>
          </p:cNvPicPr>
          <p:nvPr/>
        </p:nvPicPr>
        <p:blipFill>
          <a:blip r:embed="rId3"/>
          <a:stretch>
            <a:fillRect/>
          </a:stretch>
        </p:blipFill>
        <p:spPr>
          <a:xfrm>
            <a:off x="453066" y="2038269"/>
            <a:ext cx="10519734" cy="4405626"/>
          </a:xfrm>
          <a:prstGeom prst="rect">
            <a:avLst/>
          </a:prstGeom>
        </p:spPr>
      </p:pic>
    </p:spTree>
    <p:extLst>
      <p:ext uri="{BB962C8B-B14F-4D97-AF65-F5344CB8AC3E}">
        <p14:creationId xmlns:p14="http://schemas.microsoft.com/office/powerpoint/2010/main" xmlns="" val="2522705232"/>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Elección del comité</a:t>
            </a:r>
            <a:br>
              <a:rPr lang="es-CL" dirty="0"/>
            </a:br>
            <a:r>
              <a:rPr lang="es-CL" sz="2400" dirty="0"/>
              <a:t>Comité actual</a:t>
            </a:r>
            <a:endParaRPr lang="es-CL" dirty="0"/>
          </a:p>
        </p:txBody>
      </p:sp>
      <p:sp>
        <p:nvSpPr>
          <p:cNvPr id="9" name="4 Marcador de contenido"/>
          <p:cNvSpPr>
            <a:spLocks noGrp="1"/>
          </p:cNvSpPr>
          <p:nvPr>
            <p:ph idx="1"/>
          </p:nvPr>
        </p:nvSpPr>
        <p:spPr>
          <a:xfrm>
            <a:off x="361122" y="1690688"/>
            <a:ext cx="10515600" cy="4351338"/>
          </a:xfrm>
        </p:spPr>
        <p:txBody>
          <a:bodyPr>
            <a:normAutofit/>
          </a:bodyPr>
          <a:lstStyle/>
          <a:p>
            <a:pPr>
              <a:buNone/>
            </a:pPr>
            <a:endParaRPr lang="es-ES" b="1" dirty="0"/>
          </a:p>
          <a:p>
            <a:pPr marL="285750" indent="-285750">
              <a:lnSpc>
                <a:spcPct val="150000"/>
              </a:lnSpc>
            </a:pPr>
            <a:r>
              <a:rPr lang="es-CL" sz="2400" dirty="0"/>
              <a:t>Roberto Astudillo</a:t>
            </a:r>
          </a:p>
          <a:p>
            <a:pPr marL="285750" indent="-285750">
              <a:lnSpc>
                <a:spcPct val="150000"/>
              </a:lnSpc>
            </a:pPr>
            <a:r>
              <a:rPr lang="es-CL" sz="2400" dirty="0"/>
              <a:t>Enrique Tapia</a:t>
            </a:r>
          </a:p>
          <a:p>
            <a:pPr marL="285750" indent="-285750">
              <a:lnSpc>
                <a:spcPct val="150000"/>
              </a:lnSpc>
            </a:pPr>
            <a:r>
              <a:rPr lang="es-CL" sz="2400" dirty="0"/>
              <a:t>Matías Albonico</a:t>
            </a:r>
          </a:p>
          <a:p>
            <a:pPr marL="285750" indent="-285750">
              <a:lnSpc>
                <a:spcPct val="150000"/>
              </a:lnSpc>
            </a:pPr>
            <a:endParaRPr lang="es-CL" dirty="0"/>
          </a:p>
          <a:p>
            <a:pPr marL="285750" indent="-285750">
              <a:lnSpc>
                <a:spcPct val="150000"/>
              </a:lnSpc>
            </a:pPr>
            <a:endParaRPr lang="es-ES" dirty="0"/>
          </a:p>
        </p:txBody>
      </p:sp>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Elección del nuevo comité</a:t>
            </a:r>
            <a:br>
              <a:rPr lang="es-CL" dirty="0"/>
            </a:br>
            <a:endParaRPr lang="es-CL" dirty="0"/>
          </a:p>
        </p:txBody>
      </p:sp>
      <p:sp>
        <p:nvSpPr>
          <p:cNvPr id="8" name="4 Marcador de contenido"/>
          <p:cNvSpPr>
            <a:spLocks noGrp="1"/>
          </p:cNvSpPr>
          <p:nvPr>
            <p:ph idx="1"/>
          </p:nvPr>
        </p:nvSpPr>
        <p:spPr>
          <a:xfrm>
            <a:off x="361122" y="1690688"/>
            <a:ext cx="10515600" cy="4351338"/>
          </a:xfrm>
        </p:spPr>
        <p:txBody>
          <a:bodyPr>
            <a:normAutofit/>
          </a:bodyPr>
          <a:lstStyle/>
          <a:p>
            <a:pPr>
              <a:buNone/>
            </a:pPr>
            <a:endParaRPr lang="es-ES" b="1" dirty="0"/>
          </a:p>
          <a:p>
            <a:pPr marL="285750" indent="-285750">
              <a:lnSpc>
                <a:spcPct val="150000"/>
              </a:lnSpc>
            </a:pPr>
            <a:r>
              <a:rPr lang="es-CL" sz="2400" dirty="0"/>
              <a:t>Se deben elegir 3 integrantes como mínimo para el nuevo comité de administración</a:t>
            </a:r>
          </a:p>
          <a:p>
            <a:pPr marL="285750" indent="-285750" algn="ctr">
              <a:lnSpc>
                <a:spcPct val="150000"/>
              </a:lnSpc>
              <a:buNone/>
            </a:pPr>
            <a:endParaRPr lang="es-CL" sz="2400" dirty="0"/>
          </a:p>
          <a:p>
            <a:pPr marL="285750" indent="-285750">
              <a:lnSpc>
                <a:spcPct val="150000"/>
              </a:lnSpc>
            </a:pPr>
            <a:r>
              <a:rPr lang="es-CL" sz="2400" dirty="0"/>
              <a:t>Otros</a:t>
            </a:r>
          </a:p>
          <a:p>
            <a:pPr marL="285750" indent="-285750">
              <a:lnSpc>
                <a:spcPct val="150000"/>
              </a:lnSpc>
            </a:pPr>
            <a:endParaRPr lang="es-ES" dirty="0"/>
          </a:p>
        </p:txBody>
      </p:sp>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a:spLocks noGrp="1"/>
          </p:cNvSpPr>
          <p:nvPr>
            <p:ph idx="1"/>
          </p:nvPr>
        </p:nvSpPr>
        <p:spPr>
          <a:xfrm>
            <a:off x="838200" y="2756452"/>
            <a:ext cx="10515600" cy="4351338"/>
          </a:xfrm>
        </p:spPr>
        <p:txBody>
          <a:bodyPr>
            <a:normAutofit/>
          </a:bodyPr>
          <a:lstStyle/>
          <a:p>
            <a:pPr algn="ctr">
              <a:buNone/>
            </a:pPr>
            <a:r>
              <a:rPr lang="es-CL" sz="6600" dirty="0"/>
              <a:t>Gracias </a:t>
            </a:r>
            <a:endParaRPr lang="es-ES" sz="6600" dirty="0"/>
          </a:p>
        </p:txBody>
      </p:sp>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Actividades Operacionales </a:t>
            </a:r>
            <a:br>
              <a:rPr lang="es-CL" dirty="0"/>
            </a:br>
            <a:r>
              <a:rPr lang="es-CL" sz="2400" dirty="0"/>
              <a:t>Administrativas</a:t>
            </a:r>
            <a:endParaRPr lang="es-CL" dirty="0"/>
          </a:p>
        </p:txBody>
      </p:sp>
      <p:pic>
        <p:nvPicPr>
          <p:cNvPr id="9" name="Picture 2" descr="Foto gratuita concepto de marca de solución de estrategia de gestión corporativa"/>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6675931" y="2014330"/>
            <a:ext cx="4874857" cy="3247309"/>
          </a:xfrm>
          <a:prstGeom prst="rect">
            <a:avLst/>
          </a:prstGeom>
          <a:noFill/>
        </p:spPr>
      </p:pic>
      <p:sp>
        <p:nvSpPr>
          <p:cNvPr id="7" name="4 Marcador de contenido"/>
          <p:cNvSpPr>
            <a:spLocks noGrp="1"/>
          </p:cNvSpPr>
          <p:nvPr>
            <p:ph idx="1"/>
          </p:nvPr>
        </p:nvSpPr>
        <p:spPr>
          <a:xfrm>
            <a:off x="361122" y="2014330"/>
            <a:ext cx="10515600" cy="4351338"/>
          </a:xfrm>
        </p:spPr>
        <p:txBody>
          <a:bodyPr>
            <a:normAutofit/>
          </a:bodyPr>
          <a:lstStyle/>
          <a:p>
            <a:pPr marL="285750" indent="-285750"/>
            <a:r>
              <a:rPr lang="es-CL" sz="2400" dirty="0"/>
              <a:t>Reunión informativa con Citonova</a:t>
            </a:r>
          </a:p>
          <a:p>
            <a:pPr marL="285750" indent="-285750">
              <a:buNone/>
            </a:pPr>
            <a:endParaRPr lang="es-CL" sz="2400" dirty="0"/>
          </a:p>
          <a:p>
            <a:pPr marL="285750" indent="-285750"/>
            <a:r>
              <a:rPr lang="es-CL" sz="2400" dirty="0"/>
              <a:t>Reciclaje Orgánico</a:t>
            </a:r>
          </a:p>
          <a:p>
            <a:pPr marL="285750" indent="-285750">
              <a:buNone/>
            </a:pPr>
            <a:endParaRPr lang="es-CL" sz="2400" dirty="0"/>
          </a:p>
          <a:p>
            <a:pPr marL="285750" indent="-285750"/>
            <a:r>
              <a:rPr lang="es-CL" sz="2400" dirty="0"/>
              <a:t>Gestión de morosidad</a:t>
            </a:r>
          </a:p>
          <a:p>
            <a:pPr marL="285750" indent="-285750">
              <a:buNone/>
            </a:pPr>
            <a:endParaRPr lang="es-CL" sz="2400" dirty="0"/>
          </a:p>
          <a:p>
            <a:pPr marL="285750" indent="-285750"/>
            <a:r>
              <a:rPr lang="es-CL" sz="2400" dirty="0"/>
              <a:t>Actualización del reglamento (CZ Abogados)</a:t>
            </a:r>
          </a:p>
          <a:p>
            <a:pPr>
              <a:buNone/>
            </a:pPr>
            <a:endParaRPr lang="es-ES" dirty="0"/>
          </a:p>
        </p:txBody>
      </p:sp>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Actividades Operacionales </a:t>
            </a:r>
            <a:br>
              <a:rPr lang="es-CL" dirty="0"/>
            </a:br>
            <a:r>
              <a:rPr lang="es-CL" sz="2400" dirty="0"/>
              <a:t>Proceso Actualización del reglamento</a:t>
            </a:r>
            <a:endParaRPr lang="es-CL" dirty="0"/>
          </a:p>
        </p:txBody>
      </p:sp>
      <p:sp>
        <p:nvSpPr>
          <p:cNvPr id="13" name="4 Marcador de contenido"/>
          <p:cNvSpPr>
            <a:spLocks noGrp="1"/>
          </p:cNvSpPr>
          <p:nvPr>
            <p:ph idx="1"/>
          </p:nvPr>
        </p:nvSpPr>
        <p:spPr>
          <a:xfrm>
            <a:off x="361122" y="2107096"/>
            <a:ext cx="10174356" cy="4351338"/>
          </a:xfrm>
        </p:spPr>
        <p:txBody>
          <a:bodyPr>
            <a:noAutofit/>
          </a:bodyPr>
          <a:lstStyle/>
          <a:p>
            <a:r>
              <a:rPr lang="es-ES" sz="2400" dirty="0"/>
              <a:t>Elaboración del primer borrador</a:t>
            </a:r>
          </a:p>
          <a:p>
            <a:pPr>
              <a:buNone/>
            </a:pPr>
            <a:endParaRPr lang="es-ES" sz="2400" dirty="0"/>
          </a:p>
          <a:p>
            <a:r>
              <a:rPr lang="es-ES" sz="2400" dirty="0"/>
              <a:t>Revisión borrador por parte del Comité para su VB</a:t>
            </a:r>
          </a:p>
          <a:p>
            <a:pPr>
              <a:buNone/>
            </a:pPr>
            <a:endParaRPr lang="es-ES" sz="2400" dirty="0"/>
          </a:p>
          <a:p>
            <a:r>
              <a:rPr lang="es-ES" sz="2400" dirty="0"/>
              <a:t>Celebración de Sesión Informativa</a:t>
            </a:r>
          </a:p>
          <a:p>
            <a:pPr>
              <a:buNone/>
            </a:pPr>
            <a:endParaRPr lang="es-ES" sz="2400" dirty="0"/>
          </a:p>
          <a:p>
            <a:r>
              <a:rPr lang="es-ES" sz="2400" dirty="0"/>
              <a:t>Sociabilización de borrador con comunidad para comentarios y observaciones</a:t>
            </a:r>
          </a:p>
          <a:p>
            <a:pPr>
              <a:buNone/>
            </a:pPr>
            <a:endParaRPr lang="es-ES" sz="1800" dirty="0"/>
          </a:p>
          <a:p>
            <a:pPr>
              <a:buNone/>
            </a:pPr>
            <a:endParaRPr lang="es-ES" sz="1800" dirty="0"/>
          </a:p>
          <a:p>
            <a:pPr>
              <a:buNone/>
            </a:pPr>
            <a:r>
              <a:rPr lang="es-ES" sz="1800" dirty="0"/>
              <a:t/>
            </a:r>
            <a:br>
              <a:rPr lang="es-ES" sz="1800" dirty="0"/>
            </a:br>
            <a:endParaRPr lang="es-ES" sz="1800" dirty="0"/>
          </a:p>
        </p:txBody>
      </p:sp>
      <p:pic>
        <p:nvPicPr>
          <p:cNvPr id="52226" name="Picture 2" descr="Nuevo Reglamento para la Ley de Copropiedad Inmobiliaria - Alerta de Prevención de Riesgos"/>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7566415" y="1941444"/>
            <a:ext cx="3472645" cy="1948069"/>
          </a:xfrm>
          <a:prstGeom prst="rect">
            <a:avLst/>
          </a:prstGeom>
          <a:noFill/>
        </p:spPr>
      </p:pic>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Actividades Operacionales </a:t>
            </a:r>
            <a:br>
              <a:rPr lang="es-CL" dirty="0"/>
            </a:br>
            <a:r>
              <a:rPr lang="es-CL" sz="2400" dirty="0"/>
              <a:t>Proceso Actualización del reglamento</a:t>
            </a:r>
            <a:endParaRPr lang="es-CL" dirty="0"/>
          </a:p>
        </p:txBody>
      </p:sp>
      <p:sp>
        <p:nvSpPr>
          <p:cNvPr id="4" name="3 Marcador de contenido"/>
          <p:cNvSpPr>
            <a:spLocks noGrp="1"/>
          </p:cNvSpPr>
          <p:nvPr>
            <p:ph idx="1"/>
          </p:nvPr>
        </p:nvSpPr>
        <p:spPr>
          <a:xfrm>
            <a:off x="838200" y="1825625"/>
            <a:ext cx="9829800" cy="4351338"/>
          </a:xfrm>
        </p:spPr>
        <p:txBody>
          <a:bodyPr/>
          <a:lstStyle/>
          <a:p>
            <a:r>
              <a:rPr lang="es-ES" dirty="0"/>
              <a:t>Incorporación de observaciones y ajustes según corresponda</a:t>
            </a:r>
          </a:p>
          <a:p>
            <a:pPr>
              <a:buNone/>
            </a:pPr>
            <a:endParaRPr lang="es-ES" dirty="0"/>
          </a:p>
          <a:p>
            <a:r>
              <a:rPr lang="es-ES" dirty="0"/>
              <a:t>Nueva revisión</a:t>
            </a:r>
          </a:p>
          <a:p>
            <a:pPr>
              <a:buNone/>
            </a:pPr>
            <a:endParaRPr lang="es-ES" dirty="0"/>
          </a:p>
          <a:p>
            <a:r>
              <a:rPr lang="es-ES" dirty="0"/>
              <a:t>Aprobación final</a:t>
            </a:r>
          </a:p>
          <a:p>
            <a:pPr>
              <a:buNone/>
            </a:pPr>
            <a:endParaRPr lang="es-ES" dirty="0"/>
          </a:p>
          <a:p>
            <a:r>
              <a:rPr lang="es-ES" dirty="0"/>
              <a:t>Celebración de consulta por escrito (votaciones)</a:t>
            </a:r>
          </a:p>
          <a:p>
            <a:endParaRPr lang="es-ES" dirty="0"/>
          </a:p>
        </p:txBody>
      </p:sp>
      <p:pic>
        <p:nvPicPr>
          <p:cNvPr id="5" name="Picture 2" descr="Nuevo Reglamento para la Ley de Copropiedad Inmobiliaria - Alerta de Prevención de Riesgos"/>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7195355" y="2630557"/>
            <a:ext cx="3472645" cy="1948069"/>
          </a:xfrm>
          <a:prstGeom prst="rect">
            <a:avLst/>
          </a:prstGeom>
          <a:noFill/>
        </p:spPr>
      </p:pic>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Actividades Operacionales </a:t>
            </a:r>
            <a:br>
              <a:rPr lang="es-CL" dirty="0"/>
            </a:br>
            <a:r>
              <a:rPr lang="es-CL" sz="2400" dirty="0"/>
              <a:t>Aéreas verdes</a:t>
            </a:r>
            <a:endParaRPr lang="es-CL" dirty="0"/>
          </a:p>
        </p:txBody>
      </p:sp>
      <p:sp>
        <p:nvSpPr>
          <p:cNvPr id="7" name="4 Marcador de contenido"/>
          <p:cNvSpPr>
            <a:spLocks noGrp="1"/>
          </p:cNvSpPr>
          <p:nvPr>
            <p:ph idx="1"/>
          </p:nvPr>
        </p:nvSpPr>
        <p:spPr>
          <a:xfrm>
            <a:off x="361122" y="2014330"/>
            <a:ext cx="9446757" cy="4351338"/>
          </a:xfrm>
        </p:spPr>
        <p:txBody>
          <a:bodyPr>
            <a:normAutofit/>
          </a:bodyPr>
          <a:lstStyle/>
          <a:p>
            <a:pPr marL="285750" indent="-285750">
              <a:lnSpc>
                <a:spcPct val="150000"/>
              </a:lnSpc>
            </a:pPr>
            <a:r>
              <a:rPr lang="es-CL" sz="2400" dirty="0"/>
              <a:t>Podas de formación y mantención </a:t>
            </a:r>
          </a:p>
          <a:p>
            <a:pPr marL="285750" indent="-285750">
              <a:lnSpc>
                <a:spcPct val="150000"/>
              </a:lnSpc>
            </a:pPr>
            <a:r>
              <a:rPr lang="es-CL" sz="2400" dirty="0"/>
              <a:t>Corte de césped según estación del año</a:t>
            </a:r>
          </a:p>
          <a:p>
            <a:pPr marL="285750" indent="-285750">
              <a:lnSpc>
                <a:spcPct val="150000"/>
              </a:lnSpc>
            </a:pPr>
            <a:r>
              <a:rPr lang="es-CL" sz="2400" dirty="0"/>
              <a:t>Reparación y cambio de manguera quemada</a:t>
            </a:r>
          </a:p>
          <a:p>
            <a:pPr marL="285750" indent="-285750">
              <a:lnSpc>
                <a:spcPct val="150000"/>
              </a:lnSpc>
            </a:pPr>
            <a:r>
              <a:rPr lang="es-CL" sz="2400" dirty="0"/>
              <a:t>Despunte de árboles para despejar cámaras</a:t>
            </a:r>
          </a:p>
          <a:p>
            <a:pPr marL="285750" indent="-285750">
              <a:lnSpc>
                <a:spcPct val="150000"/>
              </a:lnSpc>
            </a:pPr>
            <a:r>
              <a:rPr lang="es-CL" sz="2400" dirty="0"/>
              <a:t>Despunte de árboles para despejar señalética</a:t>
            </a:r>
            <a:endParaRPr lang="es-ES" sz="2400" dirty="0"/>
          </a:p>
        </p:txBody>
      </p:sp>
      <p:pic>
        <p:nvPicPr>
          <p:cNvPr id="50178" name="Picture 2" descr="C:\Users\rmuno\Downloads\20260709_143138.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7301948" y="1690688"/>
            <a:ext cx="4016261" cy="3807504"/>
          </a:xfrm>
          <a:prstGeom prst="rect">
            <a:avLst/>
          </a:prstGeom>
          <a:noFill/>
        </p:spPr>
      </p:pic>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Actividades Operacionales </a:t>
            </a:r>
            <a:br>
              <a:rPr lang="es-CL" dirty="0"/>
            </a:br>
            <a:r>
              <a:rPr lang="es-CL" sz="2400" dirty="0"/>
              <a:t>Aéreas verdes</a:t>
            </a:r>
            <a:endParaRPr lang="es-CL" dirty="0"/>
          </a:p>
        </p:txBody>
      </p:sp>
      <p:sp>
        <p:nvSpPr>
          <p:cNvPr id="6" name="4 Marcador de contenido"/>
          <p:cNvSpPr>
            <a:spLocks noGrp="1"/>
          </p:cNvSpPr>
          <p:nvPr>
            <p:ph idx="1"/>
          </p:nvPr>
        </p:nvSpPr>
        <p:spPr>
          <a:xfrm>
            <a:off x="361122" y="2014330"/>
            <a:ext cx="8703365" cy="4351338"/>
          </a:xfrm>
        </p:spPr>
        <p:txBody>
          <a:bodyPr>
            <a:normAutofit/>
          </a:bodyPr>
          <a:lstStyle/>
          <a:p>
            <a:pPr marL="285750" indent="-285750">
              <a:lnSpc>
                <a:spcPct val="150000"/>
              </a:lnSpc>
            </a:pPr>
            <a:r>
              <a:rPr lang="es-CL" sz="2400" dirty="0"/>
              <a:t>Reparación de fugas menores en la plaza</a:t>
            </a:r>
          </a:p>
          <a:p>
            <a:pPr marL="285750" indent="-285750">
              <a:lnSpc>
                <a:spcPct val="150000"/>
              </a:lnSpc>
            </a:pPr>
            <a:r>
              <a:rPr lang="es-CL" sz="2400" dirty="0"/>
              <a:t>Retiro de malezas</a:t>
            </a:r>
          </a:p>
          <a:p>
            <a:pPr marL="285750" indent="-285750">
              <a:lnSpc>
                <a:spcPct val="150000"/>
              </a:lnSpc>
            </a:pPr>
            <a:r>
              <a:rPr lang="es-CL" sz="2400" dirty="0"/>
              <a:t>Poda de  los arboles que están afuera de las casas</a:t>
            </a:r>
          </a:p>
          <a:p>
            <a:pPr marL="285750" indent="-285750">
              <a:lnSpc>
                <a:spcPct val="150000"/>
              </a:lnSpc>
            </a:pPr>
            <a:r>
              <a:rPr lang="es-CL" sz="2400" dirty="0"/>
              <a:t>Traslados de agapantos para hermosear otros sectores</a:t>
            </a:r>
          </a:p>
          <a:p>
            <a:pPr marL="285750" indent="-285750">
              <a:lnSpc>
                <a:spcPct val="150000"/>
              </a:lnSpc>
            </a:pPr>
            <a:r>
              <a:rPr lang="es-CL" sz="2400" dirty="0"/>
              <a:t>Limpieza del sector en la entrada del condominio</a:t>
            </a:r>
            <a:endParaRPr lang="es-ES" sz="2400" dirty="0"/>
          </a:p>
        </p:txBody>
      </p:sp>
      <p:pic>
        <p:nvPicPr>
          <p:cNvPr id="49158" name="Picture 6" descr="C:\Users\rmuno\Downloads\Screenshot_20260710_075612_Gallery.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7698243" y="2014330"/>
            <a:ext cx="3646133" cy="3497394"/>
          </a:xfrm>
          <a:prstGeom prst="rect">
            <a:avLst/>
          </a:prstGeom>
          <a:noFill/>
        </p:spPr>
      </p:pic>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xmlns="" id="{C5BA0F3B-B029-7945-A035-3BAA4586A76B}"/>
              </a:ext>
            </a:extLst>
          </p:cNvPr>
          <p:cNvSpPr>
            <a:spLocks noGrp="1"/>
          </p:cNvSpPr>
          <p:nvPr>
            <p:ph type="title"/>
          </p:nvPr>
        </p:nvSpPr>
        <p:spPr>
          <a:xfrm>
            <a:off x="838200" y="365125"/>
            <a:ext cx="8969679" cy="1325563"/>
          </a:xfrm>
        </p:spPr>
        <p:txBody>
          <a:bodyPr/>
          <a:lstStyle/>
          <a:p>
            <a:r>
              <a:rPr lang="es-CL" dirty="0"/>
              <a:t>Actividades Operacionales </a:t>
            </a:r>
            <a:br>
              <a:rPr lang="es-CL" dirty="0"/>
            </a:br>
            <a:r>
              <a:rPr lang="es-CL" sz="2400" dirty="0"/>
              <a:t>Mantenciones Realizadas.</a:t>
            </a:r>
            <a:endParaRPr lang="es-CL" dirty="0"/>
          </a:p>
        </p:txBody>
      </p:sp>
      <p:sp>
        <p:nvSpPr>
          <p:cNvPr id="9" name="4 Marcador de contenido"/>
          <p:cNvSpPr>
            <a:spLocks noGrp="1"/>
          </p:cNvSpPr>
          <p:nvPr>
            <p:ph idx="1"/>
          </p:nvPr>
        </p:nvSpPr>
        <p:spPr>
          <a:xfrm>
            <a:off x="361122" y="1690688"/>
            <a:ext cx="10515600" cy="4351338"/>
          </a:xfrm>
        </p:spPr>
        <p:txBody>
          <a:bodyPr>
            <a:normAutofit fontScale="85000" lnSpcReduction="20000"/>
          </a:bodyPr>
          <a:lstStyle/>
          <a:p>
            <a:pPr marL="285750" indent="-285750">
              <a:lnSpc>
                <a:spcPct val="150000"/>
              </a:lnSpc>
            </a:pPr>
            <a:r>
              <a:rPr lang="es-CL" dirty="0"/>
              <a:t>Mantención de aire acondicionado.</a:t>
            </a:r>
            <a:r>
              <a:rPr lang="es-ES" sz="600" dirty="0"/>
              <a:t>	</a:t>
            </a:r>
            <a:endParaRPr lang="es-CL" dirty="0"/>
          </a:p>
          <a:p>
            <a:pPr marL="285750" indent="-285750">
              <a:lnSpc>
                <a:spcPct val="150000"/>
              </a:lnSpc>
            </a:pPr>
            <a:r>
              <a:rPr lang="es-CL" dirty="0"/>
              <a:t>Limpieza de Sumideros de aguas lluvias</a:t>
            </a:r>
          </a:p>
          <a:p>
            <a:pPr marL="285750" indent="-285750">
              <a:lnSpc>
                <a:spcPct val="150000"/>
              </a:lnSpc>
            </a:pPr>
            <a:r>
              <a:rPr lang="es-CL" dirty="0"/>
              <a:t>Desratización 				</a:t>
            </a:r>
          </a:p>
          <a:p>
            <a:pPr marL="285750" indent="-285750">
              <a:lnSpc>
                <a:spcPct val="150000"/>
              </a:lnSpc>
            </a:pPr>
            <a:r>
              <a:rPr lang="es-CL" dirty="0"/>
              <a:t>Mantención de cerco eléctrico según necesidad.</a:t>
            </a:r>
          </a:p>
          <a:p>
            <a:pPr marL="285750" indent="-285750">
              <a:lnSpc>
                <a:spcPct val="150000"/>
              </a:lnSpc>
            </a:pPr>
            <a:r>
              <a:rPr lang="es-CL" dirty="0"/>
              <a:t>Revisión de grifos anual.</a:t>
            </a:r>
          </a:p>
          <a:p>
            <a:pPr marL="285750" indent="-285750">
              <a:lnSpc>
                <a:spcPct val="150000"/>
              </a:lnSpc>
            </a:pPr>
            <a:r>
              <a:rPr lang="es-CL" dirty="0"/>
              <a:t>Mantención de generador.</a:t>
            </a:r>
          </a:p>
          <a:p>
            <a:pPr marL="285750" indent="-285750">
              <a:lnSpc>
                <a:spcPct val="150000"/>
              </a:lnSpc>
            </a:pPr>
            <a:r>
              <a:rPr lang="es-CL" dirty="0"/>
              <a:t>Mantención de extintor</a:t>
            </a:r>
          </a:p>
          <a:p>
            <a:pPr marL="285750" indent="-285750">
              <a:lnSpc>
                <a:spcPct val="150000"/>
              </a:lnSpc>
              <a:buNone/>
            </a:pPr>
            <a:endParaRPr lang="es-CL" dirty="0"/>
          </a:p>
          <a:p>
            <a:pPr marL="285750" indent="-285750">
              <a:lnSpc>
                <a:spcPct val="150000"/>
              </a:lnSpc>
            </a:pPr>
            <a:endParaRPr lang="es-ES" dirty="0"/>
          </a:p>
        </p:txBody>
      </p:sp>
      <p:pic>
        <p:nvPicPr>
          <p:cNvPr id="48132" name="Picture 4" descr="C:\Users\rmuno\Downloads\20260709_150548 (1).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7566991" y="1589017"/>
            <a:ext cx="3309731" cy="1656575"/>
          </a:xfrm>
          <a:prstGeom prst="rect">
            <a:avLst/>
          </a:prstGeom>
          <a:noFill/>
        </p:spPr>
      </p:pic>
      <p:pic>
        <p:nvPicPr>
          <p:cNvPr id="48140" name="Picture 12" descr="C:\Users\rmuno\Downloads\20260709_153025.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7400569" y="3794078"/>
            <a:ext cx="3238440" cy="2652546"/>
          </a:xfrm>
          <a:prstGeom prst="rect">
            <a:avLst/>
          </a:prstGeom>
          <a:noFill/>
        </p:spPr>
      </p:pic>
    </p:spTree>
    <p:extLst>
      <p:ext uri="{BB962C8B-B14F-4D97-AF65-F5344CB8AC3E}">
        <p14:creationId xmlns:p14="http://schemas.microsoft.com/office/powerpoint/2010/main" xmlns="" val="239204542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3098</TotalTime>
  <Words>3256</Words>
  <Application>Microsoft Office PowerPoint</Application>
  <PresentationFormat>Personalizado</PresentationFormat>
  <Paragraphs>381</Paragraphs>
  <Slides>39</Slides>
  <Notes>21</Notes>
  <HiddenSlides>0</HiddenSlides>
  <MMClips>0</MMClips>
  <ScaleCrop>false</ScaleCrop>
  <HeadingPairs>
    <vt:vector size="4" baseType="variant">
      <vt:variant>
        <vt:lpstr>Tema</vt:lpstr>
      </vt:variant>
      <vt:variant>
        <vt:i4>1</vt:i4>
      </vt:variant>
      <vt:variant>
        <vt:lpstr>Títulos de diapositiva</vt:lpstr>
      </vt:variant>
      <vt:variant>
        <vt:i4>39</vt:i4>
      </vt:variant>
    </vt:vector>
  </HeadingPairs>
  <TitlesOfParts>
    <vt:vector size="40" baseType="lpstr">
      <vt:lpstr>Tema de Office</vt:lpstr>
      <vt:lpstr>Asamblea Ordinaria Sábado 11 de Julio 2026.  </vt:lpstr>
      <vt:lpstr>Diapositiva 2</vt:lpstr>
      <vt:lpstr>Actividades Operacionales  Administrativas</vt:lpstr>
      <vt:lpstr>Actividades Operacionales  Administrativas</vt:lpstr>
      <vt:lpstr>Actividades Operacionales  Proceso Actualización del reglamento</vt:lpstr>
      <vt:lpstr>Actividades Operacionales  Proceso Actualización del reglamento</vt:lpstr>
      <vt:lpstr>Actividades Operacionales  Aéreas verdes</vt:lpstr>
      <vt:lpstr>Actividades Operacionales  Aéreas verdes</vt:lpstr>
      <vt:lpstr>Actividades Operacionales  Mantenciones Realizadas.</vt:lpstr>
      <vt:lpstr>Actividades Operacionales  Mejoras</vt:lpstr>
      <vt:lpstr>Actividades Operacionales  Mejoras</vt:lpstr>
      <vt:lpstr>Actividades Operacionales  Mejoras Tótem Citonova</vt:lpstr>
      <vt:lpstr>Actividades Operacionales  Mejoras Tótem Citonova</vt:lpstr>
      <vt:lpstr>GESTIÓN FINANCIERA </vt:lpstr>
      <vt:lpstr>Rendición Financiera Gasto Común</vt:lpstr>
      <vt:lpstr>Rendición Financiera Gasto Común</vt:lpstr>
      <vt:lpstr>Rendición Financiera Gasto Común</vt:lpstr>
      <vt:lpstr>Rendición Financiera Gasto Común</vt:lpstr>
      <vt:lpstr>Rendición Financiera Gasto Común</vt:lpstr>
      <vt:lpstr>Rendición Financiera Gasto Común</vt:lpstr>
      <vt:lpstr>Rendición Financiera Gasto Común</vt:lpstr>
      <vt:lpstr>Rendición Financiera Gasto Común</vt:lpstr>
      <vt:lpstr>Rendición Financiera Gasto Común</vt:lpstr>
      <vt:lpstr>Rendición Financiera Gasto Común</vt:lpstr>
      <vt:lpstr>Rendición Financiera Gasto Común</vt:lpstr>
      <vt:lpstr>Rendición Financiera Gasto Común</vt:lpstr>
      <vt:lpstr>Rendición Financiera Gasto Común</vt:lpstr>
      <vt:lpstr>Rendición Financiera Morosidad</vt:lpstr>
      <vt:lpstr>Rendición Financiera Cobranza judicial</vt:lpstr>
      <vt:lpstr>Gestión de Morosidad  Cobranza prejudicial</vt:lpstr>
      <vt:lpstr>Diapositiva 31</vt:lpstr>
      <vt:lpstr>Diapositiva 32</vt:lpstr>
      <vt:lpstr>Diapositiva 33</vt:lpstr>
      <vt:lpstr>Diapositiva 34</vt:lpstr>
      <vt:lpstr>Diapositiva 35</vt:lpstr>
      <vt:lpstr>Rendición Financiera Balance de Ingresos y Egresos</vt:lpstr>
      <vt:lpstr>Elección del comité Comité actual</vt:lpstr>
      <vt:lpstr>Elección del nuevo comité </vt:lpstr>
      <vt:lpstr>Diapositiva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Adolfo Rocco Silva</dc:creator>
  <cp:lastModifiedBy>Rossana Muñoz</cp:lastModifiedBy>
  <cp:revision>178</cp:revision>
  <dcterms:created xsi:type="dcterms:W3CDTF">2024-04-17T20:25:16Z</dcterms:created>
  <dcterms:modified xsi:type="dcterms:W3CDTF">2026-07-10T21:41:36Z</dcterms:modified>
</cp:coreProperties>
</file>